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327" r:id="rId4"/>
    <p:sldId id="328" r:id="rId5"/>
    <p:sldId id="260" r:id="rId6"/>
    <p:sldId id="329" r:id="rId7"/>
    <p:sldId id="330" r:id="rId8"/>
    <p:sldId id="331" r:id="rId9"/>
    <p:sldId id="258" r:id="rId10"/>
    <p:sldId id="259" r:id="rId11"/>
    <p:sldId id="261" r:id="rId12"/>
    <p:sldId id="262" r:id="rId13"/>
    <p:sldId id="315" r:id="rId14"/>
    <p:sldId id="316" r:id="rId15"/>
    <p:sldId id="317" r:id="rId16"/>
    <p:sldId id="263" r:id="rId17"/>
    <p:sldId id="264" r:id="rId18"/>
    <p:sldId id="325" r:id="rId19"/>
    <p:sldId id="265" r:id="rId20"/>
    <p:sldId id="266" r:id="rId21"/>
    <p:sldId id="267" r:id="rId22"/>
    <p:sldId id="269" r:id="rId23"/>
    <p:sldId id="296" r:id="rId24"/>
    <p:sldId id="270" r:id="rId25"/>
    <p:sldId id="271" r:id="rId26"/>
    <p:sldId id="326" r:id="rId27"/>
    <p:sldId id="324" r:id="rId28"/>
    <p:sldId id="297" r:id="rId29"/>
    <p:sldId id="272" r:id="rId30"/>
    <p:sldId id="273" r:id="rId31"/>
    <p:sldId id="298" r:id="rId32"/>
    <p:sldId id="274" r:id="rId33"/>
    <p:sldId id="275" r:id="rId34"/>
    <p:sldId id="276" r:id="rId35"/>
    <p:sldId id="277" r:id="rId36"/>
    <p:sldId id="278" r:id="rId37"/>
    <p:sldId id="279" r:id="rId38"/>
    <p:sldId id="280" r:id="rId39"/>
    <p:sldId id="284" r:id="rId40"/>
    <p:sldId id="281" r:id="rId41"/>
    <p:sldId id="299" r:id="rId42"/>
    <p:sldId id="282" r:id="rId43"/>
    <p:sldId id="283" r:id="rId44"/>
    <p:sldId id="285" r:id="rId45"/>
    <p:sldId id="286" r:id="rId46"/>
    <p:sldId id="287" r:id="rId47"/>
    <p:sldId id="288" r:id="rId48"/>
    <p:sldId id="289" r:id="rId49"/>
    <p:sldId id="290" r:id="rId50"/>
    <p:sldId id="337" r:id="rId51"/>
    <p:sldId id="292" r:id="rId52"/>
    <p:sldId id="291" r:id="rId53"/>
    <p:sldId id="293" r:id="rId54"/>
    <p:sldId id="294" r:id="rId55"/>
    <p:sldId id="295" r:id="rId56"/>
    <p:sldId id="300" r:id="rId57"/>
    <p:sldId id="301" r:id="rId58"/>
    <p:sldId id="302" r:id="rId59"/>
    <p:sldId id="303" r:id="rId60"/>
    <p:sldId id="268" r:id="rId61"/>
    <p:sldId id="304" r:id="rId62"/>
    <p:sldId id="312" r:id="rId63"/>
    <p:sldId id="307" r:id="rId64"/>
    <p:sldId id="308" r:id="rId65"/>
    <p:sldId id="309" r:id="rId66"/>
    <p:sldId id="314" r:id="rId67"/>
    <p:sldId id="310" r:id="rId68"/>
    <p:sldId id="318" r:id="rId69"/>
    <p:sldId id="319" r:id="rId70"/>
    <p:sldId id="320" r:id="rId71"/>
    <p:sldId id="321" r:id="rId72"/>
    <p:sldId id="322" r:id="rId73"/>
    <p:sldId id="323" r:id="rId74"/>
    <p:sldId id="332" r:id="rId75"/>
    <p:sldId id="333" r:id="rId76"/>
    <p:sldId id="336" r:id="rId77"/>
    <p:sldId id="334" r:id="rId78"/>
    <p:sldId id="335" r:id="rId79"/>
    <p:sldId id="305" r:id="rId80"/>
    <p:sldId id="306"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5"/>
    <p:restoredTop sz="95890"/>
  </p:normalViewPr>
  <p:slideViewPr>
    <p:cSldViewPr snapToGrid="0" snapToObjects="1">
      <p:cViewPr varScale="1">
        <p:scale>
          <a:sx n="88" d="100"/>
          <a:sy n="88" d="100"/>
        </p:scale>
        <p:origin x="19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image" Target="../media/image17.jpeg"/><Relationship Id="rId6" Type="http://schemas.openxmlformats.org/officeDocument/2006/relationships/image" Target="../media/image22.gif"/><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e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eg"/><Relationship Id="rId14"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image" Target="../media/image17.jpeg"/><Relationship Id="rId6" Type="http://schemas.openxmlformats.org/officeDocument/2006/relationships/image" Target="../media/image22.gif"/><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e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eg"/><Relationship Id="rId1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91C8A-00DB-4F6A-899A-3B3581E5B28D}"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GB"/>
        </a:p>
      </dgm:t>
    </dgm:pt>
    <dgm:pt modelId="{846077E1-D00F-438A-BE3C-D042F11F1FD8}">
      <dgm:prSet phldrT="[Text]"/>
      <dgm:spPr/>
      <dgm:t>
        <a:bodyPr/>
        <a:lstStyle/>
        <a:p>
          <a:r>
            <a:rPr lang="en-GB" b="1" dirty="0"/>
            <a:t>Contraception</a:t>
          </a:r>
        </a:p>
      </dgm:t>
    </dgm:pt>
    <dgm:pt modelId="{154DA5A8-6618-4A8E-8A17-F037483A8AAA}" type="parTrans" cxnId="{C3E16AAD-1558-45C4-9D61-4948EB6CD4A0}">
      <dgm:prSet/>
      <dgm:spPr/>
      <dgm:t>
        <a:bodyPr/>
        <a:lstStyle/>
        <a:p>
          <a:endParaRPr lang="en-GB"/>
        </a:p>
      </dgm:t>
    </dgm:pt>
    <dgm:pt modelId="{F8540F9A-2BD9-46A5-97C4-E2E15162C1A2}" type="sibTrans" cxnId="{C3E16AAD-1558-45C4-9D61-4948EB6CD4A0}">
      <dgm:prSet/>
      <dgm:spPr/>
      <dgm:t>
        <a:bodyPr/>
        <a:lstStyle/>
        <a:p>
          <a:endParaRPr lang="en-GB"/>
        </a:p>
      </dgm:t>
    </dgm:pt>
    <dgm:pt modelId="{E085C593-5632-4263-9D6B-B1DDA5BD74AA}">
      <dgm:prSet phldrT="[Text]"/>
      <dgm:spPr/>
      <dgm:t>
        <a:bodyPr/>
        <a:lstStyle/>
        <a:p>
          <a:r>
            <a:rPr lang="en-GB" b="1" dirty="0"/>
            <a:t>Reversible</a:t>
          </a:r>
        </a:p>
        <a:p>
          <a:r>
            <a:rPr lang="en-GB" b="1" dirty="0"/>
            <a:t>Methods</a:t>
          </a:r>
        </a:p>
      </dgm:t>
    </dgm:pt>
    <dgm:pt modelId="{673F00BF-0AF3-4215-9ADE-809CA3AC7277}" type="parTrans" cxnId="{A7D97F44-3037-474B-99FE-C7021C0E623A}">
      <dgm:prSet/>
      <dgm:spPr/>
      <dgm:t>
        <a:bodyPr/>
        <a:lstStyle/>
        <a:p>
          <a:endParaRPr lang="en-GB"/>
        </a:p>
      </dgm:t>
    </dgm:pt>
    <dgm:pt modelId="{2E2A239D-D125-48CC-8252-BC5CD58F7781}" type="sibTrans" cxnId="{A7D97F44-3037-474B-99FE-C7021C0E623A}">
      <dgm:prSet/>
      <dgm:spPr/>
      <dgm:t>
        <a:bodyPr/>
        <a:lstStyle/>
        <a:p>
          <a:endParaRPr lang="en-GB"/>
        </a:p>
      </dgm:t>
    </dgm:pt>
    <dgm:pt modelId="{3F2D0FC8-8ADD-4A90-807C-6B50D8C6B370}">
      <dgm:prSet phldrT="[Text]"/>
      <dgm:spPr/>
      <dgm:t>
        <a:bodyPr/>
        <a:lstStyle/>
        <a:p>
          <a:r>
            <a:rPr lang="en-GB" b="1" dirty="0"/>
            <a:t>LARC</a:t>
          </a:r>
        </a:p>
      </dgm:t>
    </dgm:pt>
    <dgm:pt modelId="{41F9FBF3-FBC5-4411-9152-8CF24567E591}" type="parTrans" cxnId="{6CD3AA1D-DCF8-44D0-BD27-08887C0908FB}">
      <dgm:prSet/>
      <dgm:spPr/>
      <dgm:t>
        <a:bodyPr/>
        <a:lstStyle/>
        <a:p>
          <a:endParaRPr lang="en-GB"/>
        </a:p>
      </dgm:t>
    </dgm:pt>
    <dgm:pt modelId="{E208F25E-EFEB-4167-BDE8-5C6926DF131E}" type="sibTrans" cxnId="{6CD3AA1D-DCF8-44D0-BD27-08887C0908FB}">
      <dgm:prSet/>
      <dgm:spPr/>
      <dgm:t>
        <a:bodyPr/>
        <a:lstStyle/>
        <a:p>
          <a:endParaRPr lang="en-GB"/>
        </a:p>
      </dgm:t>
    </dgm:pt>
    <dgm:pt modelId="{8E08625D-0490-4532-86E1-AC067C00261C}">
      <dgm:prSet phldrT="[Text]"/>
      <dgm:spPr/>
      <dgm:t>
        <a:bodyPr/>
        <a:lstStyle/>
        <a:p>
          <a:r>
            <a:rPr lang="en-GB" b="1" dirty="0"/>
            <a:t>Used Everyday</a:t>
          </a:r>
        </a:p>
      </dgm:t>
    </dgm:pt>
    <dgm:pt modelId="{80F0BD18-69E6-48B9-A44F-89AC918589B1}" type="parTrans" cxnId="{736A53B9-CD7E-4561-88DF-6268CDD764ED}">
      <dgm:prSet/>
      <dgm:spPr/>
      <dgm:t>
        <a:bodyPr/>
        <a:lstStyle/>
        <a:p>
          <a:endParaRPr lang="en-GB"/>
        </a:p>
      </dgm:t>
    </dgm:pt>
    <dgm:pt modelId="{4A5DF219-D324-4A5C-A707-FA64536B8CD6}" type="sibTrans" cxnId="{736A53B9-CD7E-4561-88DF-6268CDD764ED}">
      <dgm:prSet/>
      <dgm:spPr/>
      <dgm:t>
        <a:bodyPr/>
        <a:lstStyle/>
        <a:p>
          <a:endParaRPr lang="en-GB"/>
        </a:p>
      </dgm:t>
    </dgm:pt>
    <dgm:pt modelId="{E681FFE3-E08D-4B5C-86D6-7BBA193921EA}">
      <dgm:prSet phldrT="[Text]"/>
      <dgm:spPr/>
      <dgm:t>
        <a:bodyPr/>
        <a:lstStyle/>
        <a:p>
          <a:r>
            <a:rPr lang="en-GB" b="1" dirty="0"/>
            <a:t>Permanent</a:t>
          </a:r>
        </a:p>
        <a:p>
          <a:r>
            <a:rPr lang="en-GB" b="1" dirty="0"/>
            <a:t>Methods</a:t>
          </a:r>
        </a:p>
      </dgm:t>
    </dgm:pt>
    <dgm:pt modelId="{6A24AB59-AE03-49BA-81F0-6F2D7BB33BE3}" type="parTrans" cxnId="{3F2BC839-6C07-4005-B2DB-FEC9677D1E04}">
      <dgm:prSet/>
      <dgm:spPr/>
      <dgm:t>
        <a:bodyPr/>
        <a:lstStyle/>
        <a:p>
          <a:endParaRPr lang="en-GB"/>
        </a:p>
      </dgm:t>
    </dgm:pt>
    <dgm:pt modelId="{CCBD145C-19A3-43BB-A2DB-85B4AC10A83B}" type="sibTrans" cxnId="{3F2BC839-6C07-4005-B2DB-FEC9677D1E04}">
      <dgm:prSet/>
      <dgm:spPr/>
      <dgm:t>
        <a:bodyPr/>
        <a:lstStyle/>
        <a:p>
          <a:endParaRPr lang="en-GB"/>
        </a:p>
      </dgm:t>
    </dgm:pt>
    <dgm:pt modelId="{B6826980-8963-4C13-A389-EF8067B2E2EC}">
      <dgm:prSet phldrT="[Text]"/>
      <dgm:spPr/>
      <dgm:t>
        <a:bodyPr/>
        <a:lstStyle/>
        <a:p>
          <a:r>
            <a:rPr lang="en-GB" dirty="0"/>
            <a:t>Female Sterilisation</a:t>
          </a:r>
        </a:p>
      </dgm:t>
    </dgm:pt>
    <dgm:pt modelId="{10C21246-0E0C-4CAD-B3A9-2236095DA355}" type="parTrans" cxnId="{693AD533-9F36-4D74-9584-92399CC7770B}">
      <dgm:prSet/>
      <dgm:spPr/>
      <dgm:t>
        <a:bodyPr/>
        <a:lstStyle/>
        <a:p>
          <a:endParaRPr lang="en-GB"/>
        </a:p>
      </dgm:t>
    </dgm:pt>
    <dgm:pt modelId="{3529D5CA-AAA7-4F78-A056-CF146F42AB8E}" type="sibTrans" cxnId="{693AD533-9F36-4D74-9584-92399CC7770B}">
      <dgm:prSet/>
      <dgm:spPr/>
      <dgm:t>
        <a:bodyPr/>
        <a:lstStyle/>
        <a:p>
          <a:endParaRPr lang="en-GB"/>
        </a:p>
      </dgm:t>
    </dgm:pt>
    <dgm:pt modelId="{0F59E1E3-6B75-46E4-8D24-CA87CF043DDE}">
      <dgm:prSet/>
      <dgm:spPr/>
      <dgm:t>
        <a:bodyPr/>
        <a:lstStyle/>
        <a:p>
          <a:r>
            <a:rPr lang="en-GB" b="1" dirty="0"/>
            <a:t>Used at the time of Sex</a:t>
          </a:r>
        </a:p>
      </dgm:t>
    </dgm:pt>
    <dgm:pt modelId="{76A8EAB7-FFB1-4432-A2CB-2012C4B47198}" type="parTrans" cxnId="{473648F1-CF98-46C2-ABE0-E6675E147B1C}">
      <dgm:prSet/>
      <dgm:spPr/>
      <dgm:t>
        <a:bodyPr/>
        <a:lstStyle/>
        <a:p>
          <a:endParaRPr lang="en-GB"/>
        </a:p>
      </dgm:t>
    </dgm:pt>
    <dgm:pt modelId="{EA91F2A7-E994-4CA1-838C-54BE6E84EA2D}" type="sibTrans" cxnId="{473648F1-CF98-46C2-ABE0-E6675E147B1C}">
      <dgm:prSet/>
      <dgm:spPr/>
      <dgm:t>
        <a:bodyPr/>
        <a:lstStyle/>
        <a:p>
          <a:endParaRPr lang="en-GB"/>
        </a:p>
      </dgm:t>
    </dgm:pt>
    <dgm:pt modelId="{9DF6B29A-86A7-4B52-9699-6AC9E67D2530}">
      <dgm:prSet/>
      <dgm:spPr/>
      <dgm:t>
        <a:bodyPr/>
        <a:lstStyle/>
        <a:p>
          <a:r>
            <a:rPr lang="en-GB" dirty="0"/>
            <a:t>Depo Provera Injections</a:t>
          </a:r>
        </a:p>
      </dgm:t>
    </dgm:pt>
    <dgm:pt modelId="{C7C4E618-1089-4084-993D-6302F02CC244}" type="parTrans" cxnId="{FFD88993-908D-49E6-88EC-D0BAC4BA0609}">
      <dgm:prSet/>
      <dgm:spPr/>
      <dgm:t>
        <a:bodyPr/>
        <a:lstStyle/>
        <a:p>
          <a:endParaRPr lang="en-GB"/>
        </a:p>
      </dgm:t>
    </dgm:pt>
    <dgm:pt modelId="{75E9CD3D-3056-4719-B9EF-9D5C8A2243FF}" type="sibTrans" cxnId="{FFD88993-908D-49E6-88EC-D0BAC4BA0609}">
      <dgm:prSet/>
      <dgm:spPr/>
      <dgm:t>
        <a:bodyPr/>
        <a:lstStyle/>
        <a:p>
          <a:endParaRPr lang="en-GB"/>
        </a:p>
      </dgm:t>
    </dgm:pt>
    <dgm:pt modelId="{438E4571-B0F7-4A45-BF1D-E5F09DAA1589}">
      <dgm:prSet/>
      <dgm:spPr/>
      <dgm:t>
        <a:bodyPr/>
        <a:lstStyle/>
        <a:p>
          <a:r>
            <a:rPr lang="en-GB" dirty="0"/>
            <a:t>Implants</a:t>
          </a:r>
        </a:p>
      </dgm:t>
    </dgm:pt>
    <dgm:pt modelId="{8B1617D1-7A91-45FE-BB5C-BCFB88216533}" type="parTrans" cxnId="{F3504D41-BD18-42CC-B078-885BE8D923FA}">
      <dgm:prSet/>
      <dgm:spPr/>
      <dgm:t>
        <a:bodyPr/>
        <a:lstStyle/>
        <a:p>
          <a:endParaRPr lang="en-GB"/>
        </a:p>
      </dgm:t>
    </dgm:pt>
    <dgm:pt modelId="{81254398-104A-4C91-872D-F3FBE063B919}" type="sibTrans" cxnId="{F3504D41-BD18-42CC-B078-885BE8D923FA}">
      <dgm:prSet/>
      <dgm:spPr/>
      <dgm:t>
        <a:bodyPr/>
        <a:lstStyle/>
        <a:p>
          <a:endParaRPr lang="en-GB"/>
        </a:p>
      </dgm:t>
    </dgm:pt>
    <dgm:pt modelId="{BA330C2D-ADB9-4A67-965C-83DE1350D61F}">
      <dgm:prSet/>
      <dgm:spPr/>
      <dgm:t>
        <a:bodyPr/>
        <a:lstStyle/>
        <a:p>
          <a:r>
            <a:rPr lang="en-GB" dirty="0"/>
            <a:t>IUD &amp;IUS</a:t>
          </a:r>
        </a:p>
      </dgm:t>
    </dgm:pt>
    <dgm:pt modelId="{192D7B5E-702E-434A-8786-3815A157CC15}" type="parTrans" cxnId="{0C9270D3-7CEA-433E-8876-461B3C857553}">
      <dgm:prSet/>
      <dgm:spPr/>
      <dgm:t>
        <a:bodyPr/>
        <a:lstStyle/>
        <a:p>
          <a:endParaRPr lang="en-GB"/>
        </a:p>
      </dgm:t>
    </dgm:pt>
    <dgm:pt modelId="{DF8FE29F-0438-4ACF-81FB-B5800012E9DB}" type="sibTrans" cxnId="{0C9270D3-7CEA-433E-8876-461B3C857553}">
      <dgm:prSet/>
      <dgm:spPr/>
      <dgm:t>
        <a:bodyPr/>
        <a:lstStyle/>
        <a:p>
          <a:endParaRPr lang="en-GB"/>
        </a:p>
      </dgm:t>
    </dgm:pt>
    <dgm:pt modelId="{54E2907C-5008-4120-B8C6-366AA228863E}">
      <dgm:prSet/>
      <dgm:spPr/>
      <dgm:t>
        <a:bodyPr/>
        <a:lstStyle/>
        <a:p>
          <a:r>
            <a:rPr lang="en-GB" dirty="0"/>
            <a:t>COCP &amp; POP</a:t>
          </a:r>
        </a:p>
      </dgm:t>
    </dgm:pt>
    <dgm:pt modelId="{1CEFF954-C7F0-4796-B60E-FFFE57F5E79D}" type="parTrans" cxnId="{C1363F3C-E249-4824-80C1-F9911BF7DFD6}">
      <dgm:prSet/>
      <dgm:spPr/>
      <dgm:t>
        <a:bodyPr/>
        <a:lstStyle/>
        <a:p>
          <a:endParaRPr lang="en-GB"/>
        </a:p>
      </dgm:t>
    </dgm:pt>
    <dgm:pt modelId="{171C913D-434B-4D82-AABF-7DBD705C52C8}" type="sibTrans" cxnId="{C1363F3C-E249-4824-80C1-F9911BF7DFD6}">
      <dgm:prSet/>
      <dgm:spPr/>
      <dgm:t>
        <a:bodyPr/>
        <a:lstStyle/>
        <a:p>
          <a:endParaRPr lang="en-GB"/>
        </a:p>
      </dgm:t>
    </dgm:pt>
    <dgm:pt modelId="{8E5CB6D7-0E4F-449A-9D8B-8A2C38575583}">
      <dgm:prSet/>
      <dgm:spPr/>
      <dgm:t>
        <a:bodyPr/>
        <a:lstStyle/>
        <a:p>
          <a:r>
            <a:rPr lang="en-GB" dirty="0"/>
            <a:t>Vaginal Rings</a:t>
          </a:r>
        </a:p>
      </dgm:t>
    </dgm:pt>
    <dgm:pt modelId="{85185422-DEE8-40A9-ADEE-A74C1F60E66E}" type="parTrans" cxnId="{D8F485A2-2F59-431F-BA22-7A45C31ECE14}">
      <dgm:prSet/>
      <dgm:spPr/>
      <dgm:t>
        <a:bodyPr/>
        <a:lstStyle/>
        <a:p>
          <a:endParaRPr lang="en-GB"/>
        </a:p>
      </dgm:t>
    </dgm:pt>
    <dgm:pt modelId="{ADD001B1-F187-44AD-B063-1D07328D1C06}" type="sibTrans" cxnId="{D8F485A2-2F59-431F-BA22-7A45C31ECE14}">
      <dgm:prSet/>
      <dgm:spPr/>
      <dgm:t>
        <a:bodyPr/>
        <a:lstStyle/>
        <a:p>
          <a:endParaRPr lang="en-GB"/>
        </a:p>
      </dgm:t>
    </dgm:pt>
    <dgm:pt modelId="{667B2A1C-D805-4ADA-8E6C-1EC790939D66}">
      <dgm:prSet/>
      <dgm:spPr/>
      <dgm:t>
        <a:bodyPr/>
        <a:lstStyle/>
        <a:p>
          <a:r>
            <a:rPr lang="en-GB" dirty="0"/>
            <a:t>Patches</a:t>
          </a:r>
        </a:p>
      </dgm:t>
    </dgm:pt>
    <dgm:pt modelId="{F6A4295E-1561-4A02-A27E-96A755552946}" type="parTrans" cxnId="{55FD0F3D-F8F7-4027-B248-D51B682530DE}">
      <dgm:prSet/>
      <dgm:spPr/>
      <dgm:t>
        <a:bodyPr/>
        <a:lstStyle/>
        <a:p>
          <a:endParaRPr lang="en-GB"/>
        </a:p>
      </dgm:t>
    </dgm:pt>
    <dgm:pt modelId="{8847174D-F8C5-483C-BA6B-9DAD3247AEAA}" type="sibTrans" cxnId="{55FD0F3D-F8F7-4027-B248-D51B682530DE}">
      <dgm:prSet/>
      <dgm:spPr/>
      <dgm:t>
        <a:bodyPr/>
        <a:lstStyle/>
        <a:p>
          <a:endParaRPr lang="en-GB"/>
        </a:p>
      </dgm:t>
    </dgm:pt>
    <dgm:pt modelId="{46892390-6EBA-4467-B076-3CB63917583D}">
      <dgm:prSet/>
      <dgm:spPr/>
      <dgm:t>
        <a:bodyPr/>
        <a:lstStyle/>
        <a:p>
          <a:r>
            <a:rPr lang="en-GB" dirty="0"/>
            <a:t>Male condoms</a:t>
          </a:r>
        </a:p>
      </dgm:t>
    </dgm:pt>
    <dgm:pt modelId="{FBAEA8E8-7427-4E71-8AA6-9E8B7A2A00A4}" type="parTrans" cxnId="{3FE616D1-B804-43A5-AA39-EC0F8DA924BC}">
      <dgm:prSet/>
      <dgm:spPr/>
      <dgm:t>
        <a:bodyPr/>
        <a:lstStyle/>
        <a:p>
          <a:endParaRPr lang="en-GB"/>
        </a:p>
      </dgm:t>
    </dgm:pt>
    <dgm:pt modelId="{ACE72175-FCA4-4BCD-A59F-9DE9B0B55040}" type="sibTrans" cxnId="{3FE616D1-B804-43A5-AA39-EC0F8DA924BC}">
      <dgm:prSet/>
      <dgm:spPr/>
      <dgm:t>
        <a:bodyPr/>
        <a:lstStyle/>
        <a:p>
          <a:endParaRPr lang="en-GB"/>
        </a:p>
      </dgm:t>
    </dgm:pt>
    <dgm:pt modelId="{46747B62-E3A0-4D11-BD14-B27C3BF5D323}">
      <dgm:prSet/>
      <dgm:spPr/>
      <dgm:t>
        <a:bodyPr/>
        <a:lstStyle/>
        <a:p>
          <a:r>
            <a:rPr lang="en-GB" dirty="0"/>
            <a:t>Female condoms</a:t>
          </a:r>
        </a:p>
      </dgm:t>
    </dgm:pt>
    <dgm:pt modelId="{B575BCD6-45F6-4ADC-B393-1AB3D78A284E}" type="parTrans" cxnId="{508AD949-693B-4BE1-A4BE-8FC6C1943B8F}">
      <dgm:prSet/>
      <dgm:spPr/>
      <dgm:t>
        <a:bodyPr/>
        <a:lstStyle/>
        <a:p>
          <a:endParaRPr lang="en-GB"/>
        </a:p>
      </dgm:t>
    </dgm:pt>
    <dgm:pt modelId="{02271A2B-995F-4C18-9772-D0FBFF029E82}" type="sibTrans" cxnId="{508AD949-693B-4BE1-A4BE-8FC6C1943B8F}">
      <dgm:prSet/>
      <dgm:spPr/>
      <dgm:t>
        <a:bodyPr/>
        <a:lstStyle/>
        <a:p>
          <a:endParaRPr lang="en-GB"/>
        </a:p>
      </dgm:t>
    </dgm:pt>
    <dgm:pt modelId="{57E2A1C0-510C-4520-8D0C-D331806329AD}">
      <dgm:prSet/>
      <dgm:spPr/>
      <dgm:t>
        <a:bodyPr/>
        <a:lstStyle/>
        <a:p>
          <a:r>
            <a:rPr lang="en-GB" dirty="0"/>
            <a:t>Diaphragms</a:t>
          </a:r>
        </a:p>
      </dgm:t>
    </dgm:pt>
    <dgm:pt modelId="{003DBD57-B1D1-45F5-A7DF-F50B9D71725E}" type="parTrans" cxnId="{117F6B01-BC89-46FA-BB5B-8AD1A2BC31F8}">
      <dgm:prSet/>
      <dgm:spPr/>
      <dgm:t>
        <a:bodyPr/>
        <a:lstStyle/>
        <a:p>
          <a:endParaRPr lang="en-GB"/>
        </a:p>
      </dgm:t>
    </dgm:pt>
    <dgm:pt modelId="{B456889D-EFA2-414C-BAC4-245FDBCBEDDE}" type="sibTrans" cxnId="{117F6B01-BC89-46FA-BB5B-8AD1A2BC31F8}">
      <dgm:prSet/>
      <dgm:spPr/>
      <dgm:t>
        <a:bodyPr/>
        <a:lstStyle/>
        <a:p>
          <a:endParaRPr lang="en-GB"/>
        </a:p>
      </dgm:t>
    </dgm:pt>
    <dgm:pt modelId="{9A319719-9461-4EDB-A25A-64938880A131}">
      <dgm:prSet/>
      <dgm:spPr/>
      <dgm:t>
        <a:bodyPr/>
        <a:lstStyle/>
        <a:p>
          <a:r>
            <a:rPr lang="en-GB" dirty="0"/>
            <a:t>Male Sterilisation</a:t>
          </a:r>
        </a:p>
      </dgm:t>
    </dgm:pt>
    <dgm:pt modelId="{689176A8-CAC6-47D8-BE9C-B202570B96B5}" type="parTrans" cxnId="{F7088FE7-BD64-41B2-9E6B-C75B7C2CB141}">
      <dgm:prSet/>
      <dgm:spPr/>
      <dgm:t>
        <a:bodyPr/>
        <a:lstStyle/>
        <a:p>
          <a:endParaRPr lang="en-GB"/>
        </a:p>
      </dgm:t>
    </dgm:pt>
    <dgm:pt modelId="{868199CF-0D75-479E-97C5-68F53B92017B}" type="sibTrans" cxnId="{F7088FE7-BD64-41B2-9E6B-C75B7C2CB141}">
      <dgm:prSet/>
      <dgm:spPr/>
      <dgm:t>
        <a:bodyPr/>
        <a:lstStyle/>
        <a:p>
          <a:endParaRPr lang="en-GB"/>
        </a:p>
      </dgm:t>
    </dgm:pt>
    <dgm:pt modelId="{C256EC4D-0C1B-4E1D-B184-B09F07F4EF0F}" type="pres">
      <dgm:prSet presAssocID="{C3491C8A-00DB-4F6A-899A-3B3581E5B28D}" presName="hierChild1" presStyleCnt="0">
        <dgm:presLayoutVars>
          <dgm:chPref val="1"/>
          <dgm:dir/>
          <dgm:animOne val="branch"/>
          <dgm:animLvl val="lvl"/>
          <dgm:resizeHandles/>
        </dgm:presLayoutVars>
      </dgm:prSet>
      <dgm:spPr/>
    </dgm:pt>
    <dgm:pt modelId="{78350C67-F6BA-467F-A526-60CB1C24F8E1}" type="pres">
      <dgm:prSet presAssocID="{846077E1-D00F-438A-BE3C-D042F11F1FD8}" presName="hierRoot1" presStyleCnt="0"/>
      <dgm:spPr/>
    </dgm:pt>
    <dgm:pt modelId="{32A34BE4-D24A-4016-92F7-B136AC65492A}" type="pres">
      <dgm:prSet presAssocID="{846077E1-D00F-438A-BE3C-D042F11F1FD8}" presName="composite" presStyleCnt="0"/>
      <dgm:spPr/>
    </dgm:pt>
    <dgm:pt modelId="{F0C7FBD9-ABF1-4802-AE07-D4842CF4E5C8}" type="pres">
      <dgm:prSet presAssocID="{846077E1-D00F-438A-BE3C-D042F11F1FD8}"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8AA46835-677E-4C29-B2CC-3C06AFB7DC57}" type="pres">
      <dgm:prSet presAssocID="{846077E1-D00F-438A-BE3C-D042F11F1FD8}" presName="text" presStyleLbl="revTx" presStyleIdx="0" presStyleCnt="17">
        <dgm:presLayoutVars>
          <dgm:chPref val="3"/>
        </dgm:presLayoutVars>
      </dgm:prSet>
      <dgm:spPr/>
    </dgm:pt>
    <dgm:pt modelId="{CE1FEF07-F532-4E10-B6E5-5A396854F82E}" type="pres">
      <dgm:prSet presAssocID="{846077E1-D00F-438A-BE3C-D042F11F1FD8}" presName="hierChild2" presStyleCnt="0"/>
      <dgm:spPr/>
    </dgm:pt>
    <dgm:pt modelId="{6D94E9C6-726A-4696-A887-AB2C688817F5}" type="pres">
      <dgm:prSet presAssocID="{673F00BF-0AF3-4215-9ADE-809CA3AC7277}" presName="Name10" presStyleLbl="parChTrans1D2" presStyleIdx="0" presStyleCnt="2"/>
      <dgm:spPr/>
    </dgm:pt>
    <dgm:pt modelId="{AD38B514-00EB-49B9-9B8E-FB12743C1ADF}" type="pres">
      <dgm:prSet presAssocID="{E085C593-5632-4263-9D6B-B1DDA5BD74AA}" presName="hierRoot2" presStyleCnt="0"/>
      <dgm:spPr/>
    </dgm:pt>
    <dgm:pt modelId="{494E4481-B56C-411D-B64E-17E93117D8B6}" type="pres">
      <dgm:prSet presAssocID="{E085C593-5632-4263-9D6B-B1DDA5BD74AA}" presName="composite2" presStyleCnt="0"/>
      <dgm:spPr/>
    </dgm:pt>
    <dgm:pt modelId="{02511938-7BB2-4E8D-9147-977D80BEF1F6}" type="pres">
      <dgm:prSet presAssocID="{E085C593-5632-4263-9D6B-B1DDA5BD74AA}" presName="image2" presStyleLbl="node2"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pt>
    <dgm:pt modelId="{6C125A4B-67CB-4A6D-995D-52B6AD617617}" type="pres">
      <dgm:prSet presAssocID="{E085C593-5632-4263-9D6B-B1DDA5BD74AA}" presName="text2" presStyleLbl="revTx" presStyleIdx="1" presStyleCnt="17">
        <dgm:presLayoutVars>
          <dgm:chPref val="3"/>
        </dgm:presLayoutVars>
      </dgm:prSet>
      <dgm:spPr/>
    </dgm:pt>
    <dgm:pt modelId="{4F815990-15DB-4E53-AC28-143590F3B897}" type="pres">
      <dgm:prSet presAssocID="{E085C593-5632-4263-9D6B-B1DDA5BD74AA}" presName="hierChild3" presStyleCnt="0"/>
      <dgm:spPr/>
    </dgm:pt>
    <dgm:pt modelId="{B081C9DF-41F0-4B71-8B10-F1F7F4F510C5}" type="pres">
      <dgm:prSet presAssocID="{41F9FBF3-FBC5-4411-9152-8CF24567E591}" presName="Name17" presStyleLbl="parChTrans1D3" presStyleIdx="0" presStyleCnt="4"/>
      <dgm:spPr/>
    </dgm:pt>
    <dgm:pt modelId="{9982D3E1-6EFA-41F5-AB42-5D2D8A1BD7F9}" type="pres">
      <dgm:prSet presAssocID="{3F2D0FC8-8ADD-4A90-807C-6B50D8C6B370}" presName="hierRoot3" presStyleCnt="0"/>
      <dgm:spPr/>
    </dgm:pt>
    <dgm:pt modelId="{082F3CEF-26BE-4D1D-A998-51CE98A20BE4}" type="pres">
      <dgm:prSet presAssocID="{3F2D0FC8-8ADD-4A90-807C-6B50D8C6B370}" presName="composite3" presStyleCnt="0"/>
      <dgm:spPr/>
    </dgm:pt>
    <dgm:pt modelId="{E925D227-7A61-4B95-8D3A-7A14526CA5E5}" type="pres">
      <dgm:prSet presAssocID="{3F2D0FC8-8ADD-4A90-807C-6B50D8C6B370}" presName="image3" presStyleLbl="node3" presStyleIdx="0"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9B3A6B92-C882-4402-A1D0-9A9FF60630B7}" type="pres">
      <dgm:prSet presAssocID="{3F2D0FC8-8ADD-4A90-807C-6B50D8C6B370}" presName="text3" presStyleLbl="revTx" presStyleIdx="2" presStyleCnt="17">
        <dgm:presLayoutVars>
          <dgm:chPref val="3"/>
        </dgm:presLayoutVars>
      </dgm:prSet>
      <dgm:spPr/>
    </dgm:pt>
    <dgm:pt modelId="{0DDDB726-05FD-433D-97D7-25606792194D}" type="pres">
      <dgm:prSet presAssocID="{3F2D0FC8-8ADD-4A90-807C-6B50D8C6B370}" presName="hierChild4" presStyleCnt="0"/>
      <dgm:spPr/>
    </dgm:pt>
    <dgm:pt modelId="{8B971649-5382-47AB-BAFE-75DBA1194A45}" type="pres">
      <dgm:prSet presAssocID="{C7C4E618-1089-4084-993D-6302F02CC244}" presName="Name23" presStyleLbl="parChTrans1D4" presStyleIdx="0" presStyleCnt="10"/>
      <dgm:spPr/>
    </dgm:pt>
    <dgm:pt modelId="{CDD26A89-D817-4565-A5D3-BFC7EDD1BF90}" type="pres">
      <dgm:prSet presAssocID="{9DF6B29A-86A7-4B52-9699-6AC9E67D2530}" presName="hierRoot4" presStyleCnt="0"/>
      <dgm:spPr/>
    </dgm:pt>
    <dgm:pt modelId="{6F53E49D-9BE2-4408-B0F3-BD7057A26138}" type="pres">
      <dgm:prSet presAssocID="{9DF6B29A-86A7-4B52-9699-6AC9E67D2530}" presName="composite4" presStyleCnt="0"/>
      <dgm:spPr/>
    </dgm:pt>
    <dgm:pt modelId="{0DC46E8D-3726-40CF-B06B-29FE886C0F7F}" type="pres">
      <dgm:prSet presAssocID="{9DF6B29A-86A7-4B52-9699-6AC9E67D2530}" presName="image4" presStyleLbl="node4" presStyleIdx="0"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3916A77C-DBE3-447D-94C4-F9FC9FEBF563}" type="pres">
      <dgm:prSet presAssocID="{9DF6B29A-86A7-4B52-9699-6AC9E67D2530}" presName="text4" presStyleLbl="revTx" presStyleIdx="3" presStyleCnt="17">
        <dgm:presLayoutVars>
          <dgm:chPref val="3"/>
        </dgm:presLayoutVars>
      </dgm:prSet>
      <dgm:spPr/>
    </dgm:pt>
    <dgm:pt modelId="{1B2B1D64-F952-42A9-8A96-83DBAA769E3B}" type="pres">
      <dgm:prSet presAssocID="{9DF6B29A-86A7-4B52-9699-6AC9E67D2530}" presName="hierChild5" presStyleCnt="0"/>
      <dgm:spPr/>
    </dgm:pt>
    <dgm:pt modelId="{3F98E42A-0C18-4C75-AB3D-F2997AC907D9}" type="pres">
      <dgm:prSet presAssocID="{8B1617D1-7A91-45FE-BB5C-BCFB88216533}" presName="Name23" presStyleLbl="parChTrans1D4" presStyleIdx="1" presStyleCnt="10"/>
      <dgm:spPr/>
    </dgm:pt>
    <dgm:pt modelId="{ED009AA7-D90B-4EB1-A8C2-58D25B3FD02E}" type="pres">
      <dgm:prSet presAssocID="{438E4571-B0F7-4A45-BF1D-E5F09DAA1589}" presName="hierRoot4" presStyleCnt="0"/>
      <dgm:spPr/>
    </dgm:pt>
    <dgm:pt modelId="{F7B05A7D-D74C-46CC-A208-1C38FB2BC5B9}" type="pres">
      <dgm:prSet presAssocID="{438E4571-B0F7-4A45-BF1D-E5F09DAA1589}" presName="composite4" presStyleCnt="0"/>
      <dgm:spPr/>
    </dgm:pt>
    <dgm:pt modelId="{559072C4-5C8F-4E01-BDD0-94890013715B}" type="pres">
      <dgm:prSet presAssocID="{438E4571-B0F7-4A45-BF1D-E5F09DAA1589}" presName="image4" presStyleLbl="node4" presStyleIdx="1"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l="-44000" r="-44000"/>
          </a:stretch>
        </a:blipFill>
      </dgm:spPr>
    </dgm:pt>
    <dgm:pt modelId="{ACB112D9-F9E5-403E-B673-820E211680E3}" type="pres">
      <dgm:prSet presAssocID="{438E4571-B0F7-4A45-BF1D-E5F09DAA1589}" presName="text4" presStyleLbl="revTx" presStyleIdx="4" presStyleCnt="17">
        <dgm:presLayoutVars>
          <dgm:chPref val="3"/>
        </dgm:presLayoutVars>
      </dgm:prSet>
      <dgm:spPr/>
    </dgm:pt>
    <dgm:pt modelId="{9648930F-CDDC-4461-A522-24BE69B087D1}" type="pres">
      <dgm:prSet presAssocID="{438E4571-B0F7-4A45-BF1D-E5F09DAA1589}" presName="hierChild5" presStyleCnt="0"/>
      <dgm:spPr/>
    </dgm:pt>
    <dgm:pt modelId="{B91ADC2C-5054-4DF3-A30C-8CB234DB7D41}" type="pres">
      <dgm:prSet presAssocID="{192D7B5E-702E-434A-8786-3815A157CC15}" presName="Name23" presStyleLbl="parChTrans1D4" presStyleIdx="2" presStyleCnt="10"/>
      <dgm:spPr/>
    </dgm:pt>
    <dgm:pt modelId="{D448406A-9C69-44EB-BC9E-CEF699CC97B2}" type="pres">
      <dgm:prSet presAssocID="{BA330C2D-ADB9-4A67-965C-83DE1350D61F}" presName="hierRoot4" presStyleCnt="0"/>
      <dgm:spPr/>
    </dgm:pt>
    <dgm:pt modelId="{2BCE3875-3FCD-403E-A417-C92545C59267}" type="pres">
      <dgm:prSet presAssocID="{BA330C2D-ADB9-4A67-965C-83DE1350D61F}" presName="composite4" presStyleCnt="0"/>
      <dgm:spPr/>
    </dgm:pt>
    <dgm:pt modelId="{1DADE04C-AA1D-416B-99EF-EE6831FC661C}" type="pres">
      <dgm:prSet presAssocID="{BA330C2D-ADB9-4A67-965C-83DE1350D61F}" presName="image4" presStyleLbl="node4" presStyleIdx="2" presStyleCnt="10"/>
      <dgm:spPr>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dgm:spPr>
    </dgm:pt>
    <dgm:pt modelId="{252BC904-8170-40DD-A4F9-89E9C92FB73B}" type="pres">
      <dgm:prSet presAssocID="{BA330C2D-ADB9-4A67-965C-83DE1350D61F}" presName="text4" presStyleLbl="revTx" presStyleIdx="5" presStyleCnt="17">
        <dgm:presLayoutVars>
          <dgm:chPref val="3"/>
        </dgm:presLayoutVars>
      </dgm:prSet>
      <dgm:spPr/>
    </dgm:pt>
    <dgm:pt modelId="{AA33DFBF-5361-406F-B4DC-14E0CD74A6BD}" type="pres">
      <dgm:prSet presAssocID="{BA330C2D-ADB9-4A67-965C-83DE1350D61F}" presName="hierChild5" presStyleCnt="0"/>
      <dgm:spPr/>
    </dgm:pt>
    <dgm:pt modelId="{24255F3F-2B6D-455A-9B08-74F3E994C767}" type="pres">
      <dgm:prSet presAssocID="{80F0BD18-69E6-48B9-A44F-89AC918589B1}" presName="Name17" presStyleLbl="parChTrans1D3" presStyleIdx="1" presStyleCnt="4"/>
      <dgm:spPr/>
    </dgm:pt>
    <dgm:pt modelId="{71865AF7-B159-4F2C-818A-07840F204DB0}" type="pres">
      <dgm:prSet presAssocID="{8E08625D-0490-4532-86E1-AC067C00261C}" presName="hierRoot3" presStyleCnt="0"/>
      <dgm:spPr/>
    </dgm:pt>
    <dgm:pt modelId="{A0A0E736-92DD-46B6-BE2D-46C67D85D606}" type="pres">
      <dgm:prSet presAssocID="{8E08625D-0490-4532-86E1-AC067C00261C}" presName="composite3" presStyleCnt="0"/>
      <dgm:spPr/>
    </dgm:pt>
    <dgm:pt modelId="{659D4056-9601-4483-88FE-55F3AAEBF1D5}" type="pres">
      <dgm:prSet presAssocID="{8E08625D-0490-4532-86E1-AC067C00261C}" presName="image3" presStyleLbl="node3" presStyleIdx="1" presStyleCnt="4"/>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1000" b="-11000"/>
          </a:stretch>
        </a:blipFill>
      </dgm:spPr>
    </dgm:pt>
    <dgm:pt modelId="{DBDD7426-2395-40F8-B8FB-FB36064652C1}" type="pres">
      <dgm:prSet presAssocID="{8E08625D-0490-4532-86E1-AC067C00261C}" presName="text3" presStyleLbl="revTx" presStyleIdx="6" presStyleCnt="17">
        <dgm:presLayoutVars>
          <dgm:chPref val="3"/>
        </dgm:presLayoutVars>
      </dgm:prSet>
      <dgm:spPr/>
    </dgm:pt>
    <dgm:pt modelId="{D512E5DD-B447-40D0-A5BC-C767B9FBFC1E}" type="pres">
      <dgm:prSet presAssocID="{8E08625D-0490-4532-86E1-AC067C00261C}" presName="hierChild4" presStyleCnt="0"/>
      <dgm:spPr/>
    </dgm:pt>
    <dgm:pt modelId="{C892FC0E-861D-46D9-A945-811F7DDA7828}" type="pres">
      <dgm:prSet presAssocID="{1CEFF954-C7F0-4796-B60E-FFFE57F5E79D}" presName="Name23" presStyleLbl="parChTrans1D4" presStyleIdx="3" presStyleCnt="10"/>
      <dgm:spPr/>
    </dgm:pt>
    <dgm:pt modelId="{D2FDB3E6-D705-4124-B42A-934F58DD635B}" type="pres">
      <dgm:prSet presAssocID="{54E2907C-5008-4120-B8C6-366AA228863E}" presName="hierRoot4" presStyleCnt="0"/>
      <dgm:spPr/>
    </dgm:pt>
    <dgm:pt modelId="{25E398B4-0788-4012-B08A-70A2A812B21A}" type="pres">
      <dgm:prSet presAssocID="{54E2907C-5008-4120-B8C6-366AA228863E}" presName="composite4" presStyleCnt="0"/>
      <dgm:spPr/>
    </dgm:pt>
    <dgm:pt modelId="{BC6015FE-C0AA-4FD5-8F7F-CBE4A8B71E10}" type="pres">
      <dgm:prSet presAssocID="{54E2907C-5008-4120-B8C6-366AA228863E}" presName="image4" presStyleLbl="node4" presStyleIdx="3" presStyleCnt="10"/>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pt>
    <dgm:pt modelId="{D57C645E-D92C-4A04-8576-9624A467C606}" type="pres">
      <dgm:prSet presAssocID="{54E2907C-5008-4120-B8C6-366AA228863E}" presName="text4" presStyleLbl="revTx" presStyleIdx="7" presStyleCnt="17">
        <dgm:presLayoutVars>
          <dgm:chPref val="3"/>
        </dgm:presLayoutVars>
      </dgm:prSet>
      <dgm:spPr/>
    </dgm:pt>
    <dgm:pt modelId="{56558B7E-FE06-4499-9894-5835AAEF21E7}" type="pres">
      <dgm:prSet presAssocID="{54E2907C-5008-4120-B8C6-366AA228863E}" presName="hierChild5" presStyleCnt="0"/>
      <dgm:spPr/>
    </dgm:pt>
    <dgm:pt modelId="{0245EE81-CA86-4331-A607-D037254158A1}" type="pres">
      <dgm:prSet presAssocID="{85185422-DEE8-40A9-ADEE-A74C1F60E66E}" presName="Name23" presStyleLbl="parChTrans1D4" presStyleIdx="4" presStyleCnt="10"/>
      <dgm:spPr/>
    </dgm:pt>
    <dgm:pt modelId="{EA92175C-91CD-43F2-B58C-560DAF6F33ED}" type="pres">
      <dgm:prSet presAssocID="{8E5CB6D7-0E4F-449A-9D8B-8A2C38575583}" presName="hierRoot4" presStyleCnt="0"/>
      <dgm:spPr/>
    </dgm:pt>
    <dgm:pt modelId="{93BC8633-AEF2-4AD3-8C05-6936D923FEFC}" type="pres">
      <dgm:prSet presAssocID="{8E5CB6D7-0E4F-449A-9D8B-8A2C38575583}" presName="composite4" presStyleCnt="0"/>
      <dgm:spPr/>
    </dgm:pt>
    <dgm:pt modelId="{3D31650D-5A59-4B13-AC30-CD58E6096DA6}" type="pres">
      <dgm:prSet presAssocID="{8E5CB6D7-0E4F-449A-9D8B-8A2C38575583}" presName="image4" presStyleLbl="node4" presStyleIdx="4"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2000" r="-12000"/>
          </a:stretch>
        </a:blipFill>
      </dgm:spPr>
    </dgm:pt>
    <dgm:pt modelId="{D7F91008-8125-47DD-B7EB-D959F8632E2F}" type="pres">
      <dgm:prSet presAssocID="{8E5CB6D7-0E4F-449A-9D8B-8A2C38575583}" presName="text4" presStyleLbl="revTx" presStyleIdx="8" presStyleCnt="17">
        <dgm:presLayoutVars>
          <dgm:chPref val="3"/>
        </dgm:presLayoutVars>
      </dgm:prSet>
      <dgm:spPr/>
    </dgm:pt>
    <dgm:pt modelId="{E11F9D43-4889-4C8D-BA72-B894364B862C}" type="pres">
      <dgm:prSet presAssocID="{8E5CB6D7-0E4F-449A-9D8B-8A2C38575583}" presName="hierChild5" presStyleCnt="0"/>
      <dgm:spPr/>
    </dgm:pt>
    <dgm:pt modelId="{6AA40FC3-65C3-41AC-AF26-1D8B9694D332}" type="pres">
      <dgm:prSet presAssocID="{F6A4295E-1561-4A02-A27E-96A755552946}" presName="Name23" presStyleLbl="parChTrans1D4" presStyleIdx="5" presStyleCnt="10"/>
      <dgm:spPr/>
    </dgm:pt>
    <dgm:pt modelId="{C4353B2D-751E-43F1-BDD3-2F3D229670E9}" type="pres">
      <dgm:prSet presAssocID="{667B2A1C-D805-4ADA-8E6C-1EC790939D66}" presName="hierRoot4" presStyleCnt="0"/>
      <dgm:spPr/>
    </dgm:pt>
    <dgm:pt modelId="{F25483B9-72D8-4335-BA00-930C07576260}" type="pres">
      <dgm:prSet presAssocID="{667B2A1C-D805-4ADA-8E6C-1EC790939D66}" presName="composite4" presStyleCnt="0"/>
      <dgm:spPr/>
    </dgm:pt>
    <dgm:pt modelId="{D338A8B4-0A7C-4B02-9E29-FE54B80DA227}" type="pres">
      <dgm:prSet presAssocID="{667B2A1C-D805-4ADA-8E6C-1EC790939D66}" presName="image4" presStyleLbl="node4" presStyleIdx="5" presStyleCnt="10"/>
      <dgm:spPr>
        <a:blipFill>
          <a:blip xmlns:r="http://schemas.openxmlformats.org/officeDocument/2006/relationships" r:embed="rId10">
            <a:extLst>
              <a:ext uri="{28A0092B-C50C-407E-A947-70E740481C1C}">
                <a14:useLocalDpi xmlns:a14="http://schemas.microsoft.com/office/drawing/2010/main" val="0"/>
              </a:ext>
            </a:extLst>
          </a:blip>
          <a:srcRect/>
          <a:stretch>
            <a:fillRect t="-28000" b="-28000"/>
          </a:stretch>
        </a:blipFill>
      </dgm:spPr>
    </dgm:pt>
    <dgm:pt modelId="{7145E9A6-D2C0-45DC-8BB7-557729F136CC}" type="pres">
      <dgm:prSet presAssocID="{667B2A1C-D805-4ADA-8E6C-1EC790939D66}" presName="text4" presStyleLbl="revTx" presStyleIdx="9" presStyleCnt="17">
        <dgm:presLayoutVars>
          <dgm:chPref val="3"/>
        </dgm:presLayoutVars>
      </dgm:prSet>
      <dgm:spPr/>
    </dgm:pt>
    <dgm:pt modelId="{16EE8F23-A90C-479F-81E9-39803BB3B67B}" type="pres">
      <dgm:prSet presAssocID="{667B2A1C-D805-4ADA-8E6C-1EC790939D66}" presName="hierChild5" presStyleCnt="0"/>
      <dgm:spPr/>
    </dgm:pt>
    <dgm:pt modelId="{DE69BE00-7513-441D-A831-AB75A5C08DF8}" type="pres">
      <dgm:prSet presAssocID="{76A8EAB7-FFB1-4432-A2CB-2012C4B47198}" presName="Name17" presStyleLbl="parChTrans1D3" presStyleIdx="2" presStyleCnt="4"/>
      <dgm:spPr/>
    </dgm:pt>
    <dgm:pt modelId="{12780385-129A-4CEF-91D7-8BA5C4B5108D}" type="pres">
      <dgm:prSet presAssocID="{0F59E1E3-6B75-46E4-8D24-CA87CF043DDE}" presName="hierRoot3" presStyleCnt="0"/>
      <dgm:spPr/>
    </dgm:pt>
    <dgm:pt modelId="{1E6E4EE8-00D8-41D2-BE46-A2C3A054A8D2}" type="pres">
      <dgm:prSet presAssocID="{0F59E1E3-6B75-46E4-8D24-CA87CF043DDE}" presName="composite3" presStyleCnt="0"/>
      <dgm:spPr/>
    </dgm:pt>
    <dgm:pt modelId="{C8C9E6C1-6ED4-48C9-BBF1-93B1635153C6}" type="pres">
      <dgm:prSet presAssocID="{0F59E1E3-6B75-46E4-8D24-CA87CF043DDE}" presName="image3" presStyleLbl="node3" presStyleIdx="2" presStyleCnt="4"/>
      <dgm:spPr>
        <a:blipFill>
          <a:blip xmlns:r="http://schemas.openxmlformats.org/officeDocument/2006/relationships" r:embed="rId11">
            <a:extLst>
              <a:ext uri="{28A0092B-C50C-407E-A947-70E740481C1C}">
                <a14:useLocalDpi xmlns:a14="http://schemas.microsoft.com/office/drawing/2010/main" val="0"/>
              </a:ext>
            </a:extLst>
          </a:blip>
          <a:srcRect/>
          <a:stretch>
            <a:fillRect/>
          </a:stretch>
        </a:blipFill>
      </dgm:spPr>
    </dgm:pt>
    <dgm:pt modelId="{B09531CD-DB35-4DCF-9B93-1F7C277E468A}" type="pres">
      <dgm:prSet presAssocID="{0F59E1E3-6B75-46E4-8D24-CA87CF043DDE}" presName="text3" presStyleLbl="revTx" presStyleIdx="10" presStyleCnt="17">
        <dgm:presLayoutVars>
          <dgm:chPref val="3"/>
        </dgm:presLayoutVars>
      </dgm:prSet>
      <dgm:spPr/>
    </dgm:pt>
    <dgm:pt modelId="{B11581BD-2CE0-446D-AE0F-0883611C2375}" type="pres">
      <dgm:prSet presAssocID="{0F59E1E3-6B75-46E4-8D24-CA87CF043DDE}" presName="hierChild4" presStyleCnt="0"/>
      <dgm:spPr/>
    </dgm:pt>
    <dgm:pt modelId="{CCDDC61D-861F-41C6-90F9-0D303F659DCA}" type="pres">
      <dgm:prSet presAssocID="{FBAEA8E8-7427-4E71-8AA6-9E8B7A2A00A4}" presName="Name23" presStyleLbl="parChTrans1D4" presStyleIdx="6" presStyleCnt="10"/>
      <dgm:spPr/>
    </dgm:pt>
    <dgm:pt modelId="{E806696A-92B2-4F23-8295-59D0B2EC0AC8}" type="pres">
      <dgm:prSet presAssocID="{46892390-6EBA-4467-B076-3CB63917583D}" presName="hierRoot4" presStyleCnt="0"/>
      <dgm:spPr/>
    </dgm:pt>
    <dgm:pt modelId="{8031DE0A-17F2-4EE5-B42D-000D88AE792D}" type="pres">
      <dgm:prSet presAssocID="{46892390-6EBA-4467-B076-3CB63917583D}" presName="composite4" presStyleCnt="0"/>
      <dgm:spPr/>
    </dgm:pt>
    <dgm:pt modelId="{641E3D0F-2768-4616-9163-C905264D99AA}" type="pres">
      <dgm:prSet presAssocID="{46892390-6EBA-4467-B076-3CB63917583D}" presName="image4" presStyleLbl="node4" presStyleIdx="6" presStyleCnt="10"/>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t="-24000" b="-24000"/>
          </a:stretch>
        </a:blipFill>
      </dgm:spPr>
    </dgm:pt>
    <dgm:pt modelId="{8212E928-7803-4EA4-A27D-E53123B62958}" type="pres">
      <dgm:prSet presAssocID="{46892390-6EBA-4467-B076-3CB63917583D}" presName="text4" presStyleLbl="revTx" presStyleIdx="11" presStyleCnt="17">
        <dgm:presLayoutVars>
          <dgm:chPref val="3"/>
        </dgm:presLayoutVars>
      </dgm:prSet>
      <dgm:spPr/>
    </dgm:pt>
    <dgm:pt modelId="{859BA740-BCE4-4861-B604-1301E861084A}" type="pres">
      <dgm:prSet presAssocID="{46892390-6EBA-4467-B076-3CB63917583D}" presName="hierChild5" presStyleCnt="0"/>
      <dgm:spPr/>
    </dgm:pt>
    <dgm:pt modelId="{A030893A-FFE5-4D81-A9F2-72920AC5D5BB}" type="pres">
      <dgm:prSet presAssocID="{B575BCD6-45F6-4ADC-B393-1AB3D78A284E}" presName="Name23" presStyleLbl="parChTrans1D4" presStyleIdx="7" presStyleCnt="10"/>
      <dgm:spPr/>
    </dgm:pt>
    <dgm:pt modelId="{B4A140DA-508F-4C09-B576-6356FAC17275}" type="pres">
      <dgm:prSet presAssocID="{46747B62-E3A0-4D11-BD14-B27C3BF5D323}" presName="hierRoot4" presStyleCnt="0"/>
      <dgm:spPr/>
    </dgm:pt>
    <dgm:pt modelId="{E19EA975-AF4E-44E9-8D58-C8A835920075}" type="pres">
      <dgm:prSet presAssocID="{46747B62-E3A0-4D11-BD14-B27C3BF5D323}" presName="composite4" presStyleCnt="0"/>
      <dgm:spPr/>
    </dgm:pt>
    <dgm:pt modelId="{65416615-11BA-4010-ACDC-4F43DB236F2F}" type="pres">
      <dgm:prSet presAssocID="{46747B62-E3A0-4D11-BD14-B27C3BF5D323}" presName="image4" presStyleLbl="node4" presStyleIdx="7" presStyleCnt="10"/>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17000" r="-17000"/>
          </a:stretch>
        </a:blipFill>
      </dgm:spPr>
    </dgm:pt>
    <dgm:pt modelId="{C6027300-447E-4885-8F7E-F33097D258F6}" type="pres">
      <dgm:prSet presAssocID="{46747B62-E3A0-4D11-BD14-B27C3BF5D323}" presName="text4" presStyleLbl="revTx" presStyleIdx="12" presStyleCnt="17">
        <dgm:presLayoutVars>
          <dgm:chPref val="3"/>
        </dgm:presLayoutVars>
      </dgm:prSet>
      <dgm:spPr/>
    </dgm:pt>
    <dgm:pt modelId="{159F9AB0-BB67-4D1C-B99B-3543B13E2B5F}" type="pres">
      <dgm:prSet presAssocID="{46747B62-E3A0-4D11-BD14-B27C3BF5D323}" presName="hierChild5" presStyleCnt="0"/>
      <dgm:spPr/>
    </dgm:pt>
    <dgm:pt modelId="{3C71BE68-545D-48F9-A6C0-B65A0D5209BF}" type="pres">
      <dgm:prSet presAssocID="{003DBD57-B1D1-45F5-A7DF-F50B9D71725E}" presName="Name23" presStyleLbl="parChTrans1D4" presStyleIdx="8" presStyleCnt="10"/>
      <dgm:spPr/>
    </dgm:pt>
    <dgm:pt modelId="{89A71494-EA4A-4E41-8081-B43E451F2639}" type="pres">
      <dgm:prSet presAssocID="{57E2A1C0-510C-4520-8D0C-D331806329AD}" presName="hierRoot4" presStyleCnt="0"/>
      <dgm:spPr/>
    </dgm:pt>
    <dgm:pt modelId="{34BF08DF-69D7-4B49-948E-0A9327DBC54C}" type="pres">
      <dgm:prSet presAssocID="{57E2A1C0-510C-4520-8D0C-D331806329AD}" presName="composite4" presStyleCnt="0"/>
      <dgm:spPr/>
    </dgm:pt>
    <dgm:pt modelId="{2166589C-F6F2-49A8-BAC5-C500117A97FB}" type="pres">
      <dgm:prSet presAssocID="{57E2A1C0-510C-4520-8D0C-D331806329AD}" presName="image4" presStyleLbl="node4" presStyleIdx="8" presStyleCnt="10"/>
      <dgm:spPr>
        <a:blipFill>
          <a:blip xmlns:r="http://schemas.openxmlformats.org/officeDocument/2006/relationships" r:embed="rId14">
            <a:extLst>
              <a:ext uri="{28A0092B-C50C-407E-A947-70E740481C1C}">
                <a14:useLocalDpi xmlns:a14="http://schemas.microsoft.com/office/drawing/2010/main" val="0"/>
              </a:ext>
            </a:extLst>
          </a:blip>
          <a:srcRect/>
          <a:stretch>
            <a:fillRect l="-17000" r="-17000"/>
          </a:stretch>
        </a:blipFill>
      </dgm:spPr>
    </dgm:pt>
    <dgm:pt modelId="{E4DE1357-A50F-4B69-8A0B-0EF372455101}" type="pres">
      <dgm:prSet presAssocID="{57E2A1C0-510C-4520-8D0C-D331806329AD}" presName="text4" presStyleLbl="revTx" presStyleIdx="13" presStyleCnt="17">
        <dgm:presLayoutVars>
          <dgm:chPref val="3"/>
        </dgm:presLayoutVars>
      </dgm:prSet>
      <dgm:spPr/>
    </dgm:pt>
    <dgm:pt modelId="{801D712A-DCB3-42A8-960D-75DDB7CC4B31}" type="pres">
      <dgm:prSet presAssocID="{57E2A1C0-510C-4520-8D0C-D331806329AD}" presName="hierChild5" presStyleCnt="0"/>
      <dgm:spPr/>
    </dgm:pt>
    <dgm:pt modelId="{D45022A0-E694-40A6-A8C9-7D02DECED4C3}" type="pres">
      <dgm:prSet presAssocID="{6A24AB59-AE03-49BA-81F0-6F2D7BB33BE3}" presName="Name10" presStyleLbl="parChTrans1D2" presStyleIdx="1" presStyleCnt="2"/>
      <dgm:spPr/>
    </dgm:pt>
    <dgm:pt modelId="{3E72CD0F-30B1-4656-A8A4-38362F5F2CAD}" type="pres">
      <dgm:prSet presAssocID="{E681FFE3-E08D-4B5C-86D6-7BBA193921EA}" presName="hierRoot2" presStyleCnt="0"/>
      <dgm:spPr/>
    </dgm:pt>
    <dgm:pt modelId="{FB0A0C65-3134-471B-AD94-33A575D7DF53}" type="pres">
      <dgm:prSet presAssocID="{E681FFE3-E08D-4B5C-86D6-7BBA193921EA}" presName="composite2" presStyleCnt="0"/>
      <dgm:spPr/>
    </dgm:pt>
    <dgm:pt modelId="{35FDA088-9FE6-4767-807D-8B7A19AABB31}" type="pres">
      <dgm:prSet presAssocID="{E681FFE3-E08D-4B5C-86D6-7BBA193921EA}" presName="image2" presStyleLbl="node2" presStyleIdx="1" presStyleCnt="2"/>
      <dgm:spPr>
        <a:blipFill>
          <a:blip xmlns:r="http://schemas.openxmlformats.org/officeDocument/2006/relationships" r:embed="rId15" cstate="print">
            <a:extLst>
              <a:ext uri="{28A0092B-C50C-407E-A947-70E740481C1C}">
                <a14:useLocalDpi xmlns:a14="http://schemas.microsoft.com/office/drawing/2010/main" val="0"/>
              </a:ext>
            </a:extLst>
          </a:blip>
          <a:srcRect/>
          <a:stretch>
            <a:fillRect l="-23000" r="-23000"/>
          </a:stretch>
        </a:blipFill>
      </dgm:spPr>
    </dgm:pt>
    <dgm:pt modelId="{311473FD-B87A-44D0-BBBE-4AA2F5956251}" type="pres">
      <dgm:prSet presAssocID="{E681FFE3-E08D-4B5C-86D6-7BBA193921EA}" presName="text2" presStyleLbl="revTx" presStyleIdx="14" presStyleCnt="17">
        <dgm:presLayoutVars>
          <dgm:chPref val="3"/>
        </dgm:presLayoutVars>
      </dgm:prSet>
      <dgm:spPr/>
    </dgm:pt>
    <dgm:pt modelId="{C67953EB-9BF1-4ACA-BBC8-29C7796D6D30}" type="pres">
      <dgm:prSet presAssocID="{E681FFE3-E08D-4B5C-86D6-7BBA193921EA}" presName="hierChild3" presStyleCnt="0"/>
      <dgm:spPr/>
    </dgm:pt>
    <dgm:pt modelId="{F158178C-D7C3-414C-8613-0D12121C812C}" type="pres">
      <dgm:prSet presAssocID="{10C21246-0E0C-4CAD-B3A9-2236095DA355}" presName="Name17" presStyleLbl="parChTrans1D3" presStyleIdx="3" presStyleCnt="4"/>
      <dgm:spPr/>
    </dgm:pt>
    <dgm:pt modelId="{7EFB7543-9C23-4DC8-8284-085EEBAF790E}" type="pres">
      <dgm:prSet presAssocID="{B6826980-8963-4C13-A389-EF8067B2E2EC}" presName="hierRoot3" presStyleCnt="0"/>
      <dgm:spPr/>
    </dgm:pt>
    <dgm:pt modelId="{F1DD95D6-98C0-4BC9-BA2D-B1E9BAC3A52F}" type="pres">
      <dgm:prSet presAssocID="{B6826980-8963-4C13-A389-EF8067B2E2EC}" presName="composite3" presStyleCnt="0"/>
      <dgm:spPr/>
    </dgm:pt>
    <dgm:pt modelId="{4FFAFDDE-AB5D-49D2-8DC4-3BD9918FBD5C}" type="pres">
      <dgm:prSet presAssocID="{B6826980-8963-4C13-A389-EF8067B2E2EC}" presName="image3" presStyleLbl="node3" presStyleIdx="3" presStyleCnt="4"/>
      <dgm:spPr>
        <a:blipFill>
          <a:blip xmlns:r="http://schemas.openxmlformats.org/officeDocument/2006/relationships" r:embed="rId16" cstate="print">
            <a:extLst>
              <a:ext uri="{28A0092B-C50C-407E-A947-70E740481C1C}">
                <a14:useLocalDpi xmlns:a14="http://schemas.microsoft.com/office/drawing/2010/main" val="0"/>
              </a:ext>
            </a:extLst>
          </a:blip>
          <a:srcRect/>
          <a:stretch>
            <a:fillRect l="-24000" r="-24000"/>
          </a:stretch>
        </a:blipFill>
      </dgm:spPr>
    </dgm:pt>
    <dgm:pt modelId="{D3DDC464-0B50-4B33-A37C-8E4D0E1CC544}" type="pres">
      <dgm:prSet presAssocID="{B6826980-8963-4C13-A389-EF8067B2E2EC}" presName="text3" presStyleLbl="revTx" presStyleIdx="15" presStyleCnt="17">
        <dgm:presLayoutVars>
          <dgm:chPref val="3"/>
        </dgm:presLayoutVars>
      </dgm:prSet>
      <dgm:spPr/>
    </dgm:pt>
    <dgm:pt modelId="{C7C7FF87-2091-47F3-97E9-7BDB44915374}" type="pres">
      <dgm:prSet presAssocID="{B6826980-8963-4C13-A389-EF8067B2E2EC}" presName="hierChild4" presStyleCnt="0"/>
      <dgm:spPr/>
    </dgm:pt>
    <dgm:pt modelId="{ED59492F-8276-4D41-B0B3-9A011CF897F1}" type="pres">
      <dgm:prSet presAssocID="{689176A8-CAC6-47D8-BE9C-B202570B96B5}" presName="Name23" presStyleLbl="parChTrans1D4" presStyleIdx="9" presStyleCnt="10"/>
      <dgm:spPr/>
    </dgm:pt>
    <dgm:pt modelId="{666F0F41-E59F-4452-8CA7-C858FD864024}" type="pres">
      <dgm:prSet presAssocID="{9A319719-9461-4EDB-A25A-64938880A131}" presName="hierRoot4" presStyleCnt="0"/>
      <dgm:spPr/>
    </dgm:pt>
    <dgm:pt modelId="{C1CCA9CB-7794-414F-B86A-476126D96FD7}" type="pres">
      <dgm:prSet presAssocID="{9A319719-9461-4EDB-A25A-64938880A131}" presName="composite4" presStyleCnt="0"/>
      <dgm:spPr/>
    </dgm:pt>
    <dgm:pt modelId="{18499918-56FC-47CA-97EA-F0B22F76C3B5}" type="pres">
      <dgm:prSet presAssocID="{9A319719-9461-4EDB-A25A-64938880A131}" presName="image4" presStyleLbl="node4" presStyleIdx="9" presStyleCnt="10"/>
      <dgm:spPr>
        <a:blipFill>
          <a:blip xmlns:r="http://schemas.openxmlformats.org/officeDocument/2006/relationships" r:embed="rId17">
            <a:extLst>
              <a:ext uri="{28A0092B-C50C-407E-A947-70E740481C1C}">
                <a14:useLocalDpi xmlns:a14="http://schemas.microsoft.com/office/drawing/2010/main" val="0"/>
              </a:ext>
            </a:extLst>
          </a:blip>
          <a:srcRect/>
          <a:stretch>
            <a:fillRect l="-24000" r="-24000"/>
          </a:stretch>
        </a:blipFill>
      </dgm:spPr>
    </dgm:pt>
    <dgm:pt modelId="{41800DF3-AEEB-40CD-8247-DCC7B986BF7F}" type="pres">
      <dgm:prSet presAssocID="{9A319719-9461-4EDB-A25A-64938880A131}" presName="text4" presStyleLbl="revTx" presStyleIdx="16" presStyleCnt="17">
        <dgm:presLayoutVars>
          <dgm:chPref val="3"/>
        </dgm:presLayoutVars>
      </dgm:prSet>
      <dgm:spPr/>
    </dgm:pt>
    <dgm:pt modelId="{C2E8F369-32B1-4346-9750-24DD747837A8}" type="pres">
      <dgm:prSet presAssocID="{9A319719-9461-4EDB-A25A-64938880A131}" presName="hierChild5" presStyleCnt="0"/>
      <dgm:spPr/>
    </dgm:pt>
  </dgm:ptLst>
  <dgm:cxnLst>
    <dgm:cxn modelId="{117F6B01-BC89-46FA-BB5B-8AD1A2BC31F8}" srcId="{46747B62-E3A0-4D11-BD14-B27C3BF5D323}" destId="{57E2A1C0-510C-4520-8D0C-D331806329AD}" srcOrd="0" destOrd="0" parTransId="{003DBD57-B1D1-45F5-A7DF-F50B9D71725E}" sibTransId="{B456889D-EFA2-414C-BAC4-245FDBCBEDDE}"/>
    <dgm:cxn modelId="{7A77390D-6A5E-4590-B1FE-B538AE6D0E86}" type="presOf" srcId="{846077E1-D00F-438A-BE3C-D042F11F1FD8}" destId="{8AA46835-677E-4C29-B2CC-3C06AFB7DC57}" srcOrd="0" destOrd="0" presId="urn:microsoft.com/office/officeart/2009/layout/CirclePictureHierarchy"/>
    <dgm:cxn modelId="{5E658E0D-3735-487F-BB93-78CA6C101F6B}" type="presOf" srcId="{6A24AB59-AE03-49BA-81F0-6F2D7BB33BE3}" destId="{D45022A0-E694-40A6-A8C9-7D02DECED4C3}" srcOrd="0" destOrd="0" presId="urn:microsoft.com/office/officeart/2009/layout/CirclePictureHierarchy"/>
    <dgm:cxn modelId="{76469510-4FD2-4F66-87FD-1CC06B61B7D6}" type="presOf" srcId="{1CEFF954-C7F0-4796-B60E-FFFE57F5E79D}" destId="{C892FC0E-861D-46D9-A945-811F7DDA7828}" srcOrd="0" destOrd="0" presId="urn:microsoft.com/office/officeart/2009/layout/CirclePictureHierarchy"/>
    <dgm:cxn modelId="{6FC4F318-9288-47AA-85E3-9CC142C5C968}" type="presOf" srcId="{BA330C2D-ADB9-4A67-965C-83DE1350D61F}" destId="{252BC904-8170-40DD-A4F9-89E9C92FB73B}" srcOrd="0" destOrd="0" presId="urn:microsoft.com/office/officeart/2009/layout/CirclePictureHierarchy"/>
    <dgm:cxn modelId="{6CD3AA1D-DCF8-44D0-BD27-08887C0908FB}" srcId="{E085C593-5632-4263-9D6B-B1DDA5BD74AA}" destId="{3F2D0FC8-8ADD-4A90-807C-6B50D8C6B370}" srcOrd="0" destOrd="0" parTransId="{41F9FBF3-FBC5-4411-9152-8CF24567E591}" sibTransId="{E208F25E-EFEB-4167-BDE8-5C6926DF131E}"/>
    <dgm:cxn modelId="{2C05F21F-96DA-4577-82BD-11388C47DC0E}" type="presOf" srcId="{FBAEA8E8-7427-4E71-8AA6-9E8B7A2A00A4}" destId="{CCDDC61D-861F-41C6-90F9-0D303F659DCA}" srcOrd="0" destOrd="0" presId="urn:microsoft.com/office/officeart/2009/layout/CirclePictureHierarchy"/>
    <dgm:cxn modelId="{135CF029-739C-4C58-8858-C5D866DE976D}" type="presOf" srcId="{3F2D0FC8-8ADD-4A90-807C-6B50D8C6B370}" destId="{9B3A6B92-C882-4402-A1D0-9A9FF60630B7}" srcOrd="0" destOrd="0" presId="urn:microsoft.com/office/officeart/2009/layout/CirclePictureHierarchy"/>
    <dgm:cxn modelId="{693AD533-9F36-4D74-9584-92399CC7770B}" srcId="{E681FFE3-E08D-4B5C-86D6-7BBA193921EA}" destId="{B6826980-8963-4C13-A389-EF8067B2E2EC}" srcOrd="0" destOrd="0" parTransId="{10C21246-0E0C-4CAD-B3A9-2236095DA355}" sibTransId="{3529D5CA-AAA7-4F78-A056-CF146F42AB8E}"/>
    <dgm:cxn modelId="{40D9FD38-5A88-4D2E-96DF-8D6F9974B6EE}" type="presOf" srcId="{192D7B5E-702E-434A-8786-3815A157CC15}" destId="{B91ADC2C-5054-4DF3-A30C-8CB234DB7D41}" srcOrd="0" destOrd="0" presId="urn:microsoft.com/office/officeart/2009/layout/CirclePictureHierarchy"/>
    <dgm:cxn modelId="{3F2BC839-6C07-4005-B2DB-FEC9677D1E04}" srcId="{846077E1-D00F-438A-BE3C-D042F11F1FD8}" destId="{E681FFE3-E08D-4B5C-86D6-7BBA193921EA}" srcOrd="1" destOrd="0" parTransId="{6A24AB59-AE03-49BA-81F0-6F2D7BB33BE3}" sibTransId="{CCBD145C-19A3-43BB-A2DB-85B4AC10A83B}"/>
    <dgm:cxn modelId="{C1363F3C-E249-4824-80C1-F9911BF7DFD6}" srcId="{8E08625D-0490-4532-86E1-AC067C00261C}" destId="{54E2907C-5008-4120-B8C6-366AA228863E}" srcOrd="0" destOrd="0" parTransId="{1CEFF954-C7F0-4796-B60E-FFFE57F5E79D}" sibTransId="{171C913D-434B-4D82-AABF-7DBD705C52C8}"/>
    <dgm:cxn modelId="{55FD0F3D-F8F7-4027-B248-D51B682530DE}" srcId="{8E5CB6D7-0E4F-449A-9D8B-8A2C38575583}" destId="{667B2A1C-D805-4ADA-8E6C-1EC790939D66}" srcOrd="0" destOrd="0" parTransId="{F6A4295E-1561-4A02-A27E-96A755552946}" sibTransId="{8847174D-F8C5-483C-BA6B-9DAD3247AEAA}"/>
    <dgm:cxn modelId="{99D2813D-7D44-4ADD-90AD-9D29AA56AAF5}" type="presOf" srcId="{F6A4295E-1561-4A02-A27E-96A755552946}" destId="{6AA40FC3-65C3-41AC-AF26-1D8B9694D332}" srcOrd="0" destOrd="0" presId="urn:microsoft.com/office/officeart/2009/layout/CirclePictureHierarchy"/>
    <dgm:cxn modelId="{F3504D41-BD18-42CC-B078-885BE8D923FA}" srcId="{9DF6B29A-86A7-4B52-9699-6AC9E67D2530}" destId="{438E4571-B0F7-4A45-BF1D-E5F09DAA1589}" srcOrd="0" destOrd="0" parTransId="{8B1617D1-7A91-45FE-BB5C-BCFB88216533}" sibTransId="{81254398-104A-4C91-872D-F3FBE063B919}"/>
    <dgm:cxn modelId="{A7D97F44-3037-474B-99FE-C7021C0E623A}" srcId="{846077E1-D00F-438A-BE3C-D042F11F1FD8}" destId="{E085C593-5632-4263-9D6B-B1DDA5BD74AA}" srcOrd="0" destOrd="0" parTransId="{673F00BF-0AF3-4215-9ADE-809CA3AC7277}" sibTransId="{2E2A239D-D125-48CC-8252-BC5CD58F7781}"/>
    <dgm:cxn modelId="{48E1CD46-89AF-4FF3-8C7C-C9D6014996BC}" type="presOf" srcId="{E085C593-5632-4263-9D6B-B1DDA5BD74AA}" destId="{6C125A4B-67CB-4A6D-995D-52B6AD617617}" srcOrd="0" destOrd="0" presId="urn:microsoft.com/office/officeart/2009/layout/CirclePictureHierarchy"/>
    <dgm:cxn modelId="{508AD949-693B-4BE1-A4BE-8FC6C1943B8F}" srcId="{46892390-6EBA-4467-B076-3CB63917583D}" destId="{46747B62-E3A0-4D11-BD14-B27C3BF5D323}" srcOrd="0" destOrd="0" parTransId="{B575BCD6-45F6-4ADC-B393-1AB3D78A284E}" sibTransId="{02271A2B-995F-4C18-9772-D0FBFF029E82}"/>
    <dgm:cxn modelId="{FA53205A-43AA-4221-A746-94596213D6BF}" type="presOf" srcId="{003DBD57-B1D1-45F5-A7DF-F50B9D71725E}" destId="{3C71BE68-545D-48F9-A6C0-B65A0D5209BF}" srcOrd="0" destOrd="0" presId="urn:microsoft.com/office/officeart/2009/layout/CirclePictureHierarchy"/>
    <dgm:cxn modelId="{E7293861-61D7-437E-A17D-06F5DB2A1AFB}" type="presOf" srcId="{673F00BF-0AF3-4215-9ADE-809CA3AC7277}" destId="{6D94E9C6-726A-4696-A887-AB2C688817F5}" srcOrd="0" destOrd="0" presId="urn:microsoft.com/office/officeart/2009/layout/CirclePictureHierarchy"/>
    <dgm:cxn modelId="{BEA18F66-1B9B-453A-B64B-057B0398C3F3}" type="presOf" srcId="{54E2907C-5008-4120-B8C6-366AA228863E}" destId="{D57C645E-D92C-4A04-8576-9624A467C606}" srcOrd="0" destOrd="0" presId="urn:microsoft.com/office/officeart/2009/layout/CirclePictureHierarchy"/>
    <dgm:cxn modelId="{EBE6B768-2E41-48C2-9265-425DD546987F}" type="presOf" srcId="{E681FFE3-E08D-4B5C-86D6-7BBA193921EA}" destId="{311473FD-B87A-44D0-BBBE-4AA2F5956251}" srcOrd="0" destOrd="0" presId="urn:microsoft.com/office/officeart/2009/layout/CirclePictureHierarchy"/>
    <dgm:cxn modelId="{6607BA71-82A3-4FB0-B40F-31A1F5BBB079}" type="presOf" srcId="{C7C4E618-1089-4084-993D-6302F02CC244}" destId="{8B971649-5382-47AB-BAFE-75DBA1194A45}" srcOrd="0" destOrd="0" presId="urn:microsoft.com/office/officeart/2009/layout/CirclePictureHierarchy"/>
    <dgm:cxn modelId="{15CA4B91-52CE-4C52-8D3B-96ADB8133C7A}" type="presOf" srcId="{46892390-6EBA-4467-B076-3CB63917583D}" destId="{8212E928-7803-4EA4-A27D-E53123B62958}" srcOrd="0" destOrd="0" presId="urn:microsoft.com/office/officeart/2009/layout/CirclePictureHierarchy"/>
    <dgm:cxn modelId="{FFD88993-908D-49E6-88EC-D0BAC4BA0609}" srcId="{3F2D0FC8-8ADD-4A90-807C-6B50D8C6B370}" destId="{9DF6B29A-86A7-4B52-9699-6AC9E67D2530}" srcOrd="0" destOrd="0" parTransId="{C7C4E618-1089-4084-993D-6302F02CC244}" sibTransId="{75E9CD3D-3056-4719-B9EF-9D5C8A2243FF}"/>
    <dgm:cxn modelId="{CA795A9C-6AFC-4A52-BE11-ECA833DE756E}" type="presOf" srcId="{8B1617D1-7A91-45FE-BB5C-BCFB88216533}" destId="{3F98E42A-0C18-4C75-AB3D-F2997AC907D9}" srcOrd="0" destOrd="0" presId="urn:microsoft.com/office/officeart/2009/layout/CirclePictureHierarchy"/>
    <dgm:cxn modelId="{B9D702A2-2CC9-4D5C-BB4F-AA83F08267B5}" type="presOf" srcId="{9DF6B29A-86A7-4B52-9699-6AC9E67D2530}" destId="{3916A77C-DBE3-447D-94C4-F9FC9FEBF563}" srcOrd="0" destOrd="0" presId="urn:microsoft.com/office/officeart/2009/layout/CirclePictureHierarchy"/>
    <dgm:cxn modelId="{D8F485A2-2F59-431F-BA22-7A45C31ECE14}" srcId="{54E2907C-5008-4120-B8C6-366AA228863E}" destId="{8E5CB6D7-0E4F-449A-9D8B-8A2C38575583}" srcOrd="0" destOrd="0" parTransId="{85185422-DEE8-40A9-ADEE-A74C1F60E66E}" sibTransId="{ADD001B1-F187-44AD-B063-1D07328D1C06}"/>
    <dgm:cxn modelId="{0B4933AA-14AA-4F2F-A9EC-FEA531AE497B}" type="presOf" srcId="{B6826980-8963-4C13-A389-EF8067B2E2EC}" destId="{D3DDC464-0B50-4B33-A37C-8E4D0E1CC544}" srcOrd="0" destOrd="0" presId="urn:microsoft.com/office/officeart/2009/layout/CirclePictureHierarchy"/>
    <dgm:cxn modelId="{C3E16AAD-1558-45C4-9D61-4948EB6CD4A0}" srcId="{C3491C8A-00DB-4F6A-899A-3B3581E5B28D}" destId="{846077E1-D00F-438A-BE3C-D042F11F1FD8}" srcOrd="0" destOrd="0" parTransId="{154DA5A8-6618-4A8E-8A17-F037483A8AAA}" sibTransId="{F8540F9A-2BD9-46A5-97C4-E2E15162C1A2}"/>
    <dgm:cxn modelId="{84F218B4-BC63-43C7-A90B-6BAF0F1F1B43}" type="presOf" srcId="{41F9FBF3-FBC5-4411-9152-8CF24567E591}" destId="{B081C9DF-41F0-4B71-8B10-F1F7F4F510C5}" srcOrd="0" destOrd="0" presId="urn:microsoft.com/office/officeart/2009/layout/CirclePictureHierarchy"/>
    <dgm:cxn modelId="{736A53B9-CD7E-4561-88DF-6268CDD764ED}" srcId="{E085C593-5632-4263-9D6B-B1DDA5BD74AA}" destId="{8E08625D-0490-4532-86E1-AC067C00261C}" srcOrd="1" destOrd="0" parTransId="{80F0BD18-69E6-48B9-A44F-89AC918589B1}" sibTransId="{4A5DF219-D324-4A5C-A707-FA64536B8CD6}"/>
    <dgm:cxn modelId="{3CD404BC-446F-4FE9-8A32-D0D73CB67893}" type="presOf" srcId="{10C21246-0E0C-4CAD-B3A9-2236095DA355}" destId="{F158178C-D7C3-414C-8613-0D12121C812C}" srcOrd="0" destOrd="0" presId="urn:microsoft.com/office/officeart/2009/layout/CirclePictureHierarchy"/>
    <dgm:cxn modelId="{83AF5BBE-832C-4C7F-9D8E-52F308714378}" type="presOf" srcId="{C3491C8A-00DB-4F6A-899A-3B3581E5B28D}" destId="{C256EC4D-0C1B-4E1D-B184-B09F07F4EF0F}" srcOrd="0" destOrd="0" presId="urn:microsoft.com/office/officeart/2009/layout/CirclePictureHierarchy"/>
    <dgm:cxn modelId="{622217C5-D4EB-4DD9-8EFB-837934BD89A2}" type="presOf" srcId="{689176A8-CAC6-47D8-BE9C-B202570B96B5}" destId="{ED59492F-8276-4D41-B0B3-9A011CF897F1}" srcOrd="0" destOrd="0" presId="urn:microsoft.com/office/officeart/2009/layout/CirclePictureHierarchy"/>
    <dgm:cxn modelId="{66CBB9C6-F8F5-4954-BE17-FF0D019D930E}" type="presOf" srcId="{9A319719-9461-4EDB-A25A-64938880A131}" destId="{41800DF3-AEEB-40CD-8247-DCC7B986BF7F}" srcOrd="0" destOrd="0" presId="urn:microsoft.com/office/officeart/2009/layout/CirclePictureHierarchy"/>
    <dgm:cxn modelId="{17D4C7C7-E155-4BB1-8505-BE53A46D95D7}" type="presOf" srcId="{B575BCD6-45F6-4ADC-B393-1AB3D78A284E}" destId="{A030893A-FFE5-4D81-A9F2-72920AC5D5BB}" srcOrd="0" destOrd="0" presId="urn:microsoft.com/office/officeart/2009/layout/CirclePictureHierarchy"/>
    <dgm:cxn modelId="{C96CFCCE-FE3D-4035-A8C3-B8B180606143}" type="presOf" srcId="{46747B62-E3A0-4D11-BD14-B27C3BF5D323}" destId="{C6027300-447E-4885-8F7E-F33097D258F6}" srcOrd="0" destOrd="0" presId="urn:microsoft.com/office/officeart/2009/layout/CirclePictureHierarchy"/>
    <dgm:cxn modelId="{D56361D0-C44C-46E1-9C47-DB24AD03210F}" type="presOf" srcId="{8E08625D-0490-4532-86E1-AC067C00261C}" destId="{DBDD7426-2395-40F8-B8FB-FB36064652C1}" srcOrd="0" destOrd="0" presId="urn:microsoft.com/office/officeart/2009/layout/CirclePictureHierarchy"/>
    <dgm:cxn modelId="{3FE616D1-B804-43A5-AA39-EC0F8DA924BC}" srcId="{0F59E1E3-6B75-46E4-8D24-CA87CF043DDE}" destId="{46892390-6EBA-4467-B076-3CB63917583D}" srcOrd="0" destOrd="0" parTransId="{FBAEA8E8-7427-4E71-8AA6-9E8B7A2A00A4}" sibTransId="{ACE72175-FCA4-4BCD-A59F-9DE9B0B55040}"/>
    <dgm:cxn modelId="{0C9270D3-7CEA-433E-8876-461B3C857553}" srcId="{438E4571-B0F7-4A45-BF1D-E5F09DAA1589}" destId="{BA330C2D-ADB9-4A67-965C-83DE1350D61F}" srcOrd="0" destOrd="0" parTransId="{192D7B5E-702E-434A-8786-3815A157CC15}" sibTransId="{DF8FE29F-0438-4ACF-81FB-B5800012E9DB}"/>
    <dgm:cxn modelId="{DE5FCCDC-FF67-4095-B9AC-38FBC4745CD4}" type="presOf" srcId="{80F0BD18-69E6-48B9-A44F-89AC918589B1}" destId="{24255F3F-2B6D-455A-9B08-74F3E994C767}" srcOrd="0" destOrd="0" presId="urn:microsoft.com/office/officeart/2009/layout/CirclePictureHierarchy"/>
    <dgm:cxn modelId="{AA51CEDC-AC01-4495-B144-B708F595BC15}" type="presOf" srcId="{0F59E1E3-6B75-46E4-8D24-CA87CF043DDE}" destId="{B09531CD-DB35-4DCF-9B93-1F7C277E468A}" srcOrd="0" destOrd="0" presId="urn:microsoft.com/office/officeart/2009/layout/CirclePictureHierarchy"/>
    <dgm:cxn modelId="{FAEFD8DE-8E7C-42D8-B794-FB2BFD3377C8}" type="presOf" srcId="{57E2A1C0-510C-4520-8D0C-D331806329AD}" destId="{E4DE1357-A50F-4B69-8A0B-0EF372455101}" srcOrd="0" destOrd="0" presId="urn:microsoft.com/office/officeart/2009/layout/CirclePictureHierarchy"/>
    <dgm:cxn modelId="{F7088FE7-BD64-41B2-9E6B-C75B7C2CB141}" srcId="{B6826980-8963-4C13-A389-EF8067B2E2EC}" destId="{9A319719-9461-4EDB-A25A-64938880A131}" srcOrd="0" destOrd="0" parTransId="{689176A8-CAC6-47D8-BE9C-B202570B96B5}" sibTransId="{868199CF-0D75-479E-97C5-68F53B92017B}"/>
    <dgm:cxn modelId="{1CC64CED-56C0-46B5-B2C4-16DA25CA7A0E}" type="presOf" srcId="{85185422-DEE8-40A9-ADEE-A74C1F60E66E}" destId="{0245EE81-CA86-4331-A607-D037254158A1}" srcOrd="0" destOrd="0" presId="urn:microsoft.com/office/officeart/2009/layout/CirclePictureHierarchy"/>
    <dgm:cxn modelId="{473648F1-CF98-46C2-ABE0-E6675E147B1C}" srcId="{E085C593-5632-4263-9D6B-B1DDA5BD74AA}" destId="{0F59E1E3-6B75-46E4-8D24-CA87CF043DDE}" srcOrd="2" destOrd="0" parTransId="{76A8EAB7-FFB1-4432-A2CB-2012C4B47198}" sibTransId="{EA91F2A7-E994-4CA1-838C-54BE6E84EA2D}"/>
    <dgm:cxn modelId="{6B211DF5-CCD9-4034-84B3-F80A969137D9}" type="presOf" srcId="{438E4571-B0F7-4A45-BF1D-E5F09DAA1589}" destId="{ACB112D9-F9E5-403E-B673-820E211680E3}" srcOrd="0" destOrd="0" presId="urn:microsoft.com/office/officeart/2009/layout/CirclePictureHierarchy"/>
    <dgm:cxn modelId="{28461FF9-B1DE-49B6-9324-AE24FB345929}" type="presOf" srcId="{76A8EAB7-FFB1-4432-A2CB-2012C4B47198}" destId="{DE69BE00-7513-441D-A831-AB75A5C08DF8}" srcOrd="0" destOrd="0" presId="urn:microsoft.com/office/officeart/2009/layout/CirclePictureHierarchy"/>
    <dgm:cxn modelId="{491A4AF9-26E7-45CD-B407-1A81F26678FA}" type="presOf" srcId="{8E5CB6D7-0E4F-449A-9D8B-8A2C38575583}" destId="{D7F91008-8125-47DD-B7EB-D959F8632E2F}" srcOrd="0" destOrd="0" presId="urn:microsoft.com/office/officeart/2009/layout/CirclePictureHierarchy"/>
    <dgm:cxn modelId="{CDECC0FC-88E6-44F2-A556-10120E856B66}" type="presOf" srcId="{667B2A1C-D805-4ADA-8E6C-1EC790939D66}" destId="{7145E9A6-D2C0-45DC-8BB7-557729F136CC}" srcOrd="0" destOrd="0" presId="urn:microsoft.com/office/officeart/2009/layout/CirclePictureHierarchy"/>
    <dgm:cxn modelId="{1F10F1D8-F77E-4EE2-8716-D2BFFCEDACB1}" type="presParOf" srcId="{C256EC4D-0C1B-4E1D-B184-B09F07F4EF0F}" destId="{78350C67-F6BA-467F-A526-60CB1C24F8E1}" srcOrd="0" destOrd="0" presId="urn:microsoft.com/office/officeart/2009/layout/CirclePictureHierarchy"/>
    <dgm:cxn modelId="{6CF4EEE4-6DD7-486B-A5FD-3AFB8D8BFE8B}" type="presParOf" srcId="{78350C67-F6BA-467F-A526-60CB1C24F8E1}" destId="{32A34BE4-D24A-4016-92F7-B136AC65492A}" srcOrd="0" destOrd="0" presId="urn:microsoft.com/office/officeart/2009/layout/CirclePictureHierarchy"/>
    <dgm:cxn modelId="{E67B27D8-A18F-4661-B350-8C479465686E}" type="presParOf" srcId="{32A34BE4-D24A-4016-92F7-B136AC65492A}" destId="{F0C7FBD9-ABF1-4802-AE07-D4842CF4E5C8}" srcOrd="0" destOrd="0" presId="urn:microsoft.com/office/officeart/2009/layout/CirclePictureHierarchy"/>
    <dgm:cxn modelId="{9D256BD2-411C-479E-B1A0-AF603A025FED}" type="presParOf" srcId="{32A34BE4-D24A-4016-92F7-B136AC65492A}" destId="{8AA46835-677E-4C29-B2CC-3C06AFB7DC57}" srcOrd="1" destOrd="0" presId="urn:microsoft.com/office/officeart/2009/layout/CirclePictureHierarchy"/>
    <dgm:cxn modelId="{045C2C79-7CD7-4DCF-B702-0EA42866B761}" type="presParOf" srcId="{78350C67-F6BA-467F-A526-60CB1C24F8E1}" destId="{CE1FEF07-F532-4E10-B6E5-5A396854F82E}" srcOrd="1" destOrd="0" presId="urn:microsoft.com/office/officeart/2009/layout/CirclePictureHierarchy"/>
    <dgm:cxn modelId="{0F3B4660-6238-45D7-BAA6-347C088BA4F4}" type="presParOf" srcId="{CE1FEF07-F532-4E10-B6E5-5A396854F82E}" destId="{6D94E9C6-726A-4696-A887-AB2C688817F5}" srcOrd="0" destOrd="0" presId="urn:microsoft.com/office/officeart/2009/layout/CirclePictureHierarchy"/>
    <dgm:cxn modelId="{EBF3291B-DF5E-418B-9A3F-03A95AEE7518}" type="presParOf" srcId="{CE1FEF07-F532-4E10-B6E5-5A396854F82E}" destId="{AD38B514-00EB-49B9-9B8E-FB12743C1ADF}" srcOrd="1" destOrd="0" presId="urn:microsoft.com/office/officeart/2009/layout/CirclePictureHierarchy"/>
    <dgm:cxn modelId="{230D416A-4308-4076-9005-0690686A1129}" type="presParOf" srcId="{AD38B514-00EB-49B9-9B8E-FB12743C1ADF}" destId="{494E4481-B56C-411D-B64E-17E93117D8B6}" srcOrd="0" destOrd="0" presId="urn:microsoft.com/office/officeart/2009/layout/CirclePictureHierarchy"/>
    <dgm:cxn modelId="{091EA193-9626-41A0-9FD0-FA37E9FD3138}" type="presParOf" srcId="{494E4481-B56C-411D-B64E-17E93117D8B6}" destId="{02511938-7BB2-4E8D-9147-977D80BEF1F6}" srcOrd="0" destOrd="0" presId="urn:microsoft.com/office/officeart/2009/layout/CirclePictureHierarchy"/>
    <dgm:cxn modelId="{CD3CE5E7-FB55-4F3C-8CE2-11400BB03396}" type="presParOf" srcId="{494E4481-B56C-411D-B64E-17E93117D8B6}" destId="{6C125A4B-67CB-4A6D-995D-52B6AD617617}" srcOrd="1" destOrd="0" presId="urn:microsoft.com/office/officeart/2009/layout/CirclePictureHierarchy"/>
    <dgm:cxn modelId="{C10094B3-F96B-4F83-B62C-F7B826F4605B}" type="presParOf" srcId="{AD38B514-00EB-49B9-9B8E-FB12743C1ADF}" destId="{4F815990-15DB-4E53-AC28-143590F3B897}" srcOrd="1" destOrd="0" presId="urn:microsoft.com/office/officeart/2009/layout/CirclePictureHierarchy"/>
    <dgm:cxn modelId="{6546F4FF-8333-4525-8A82-F21C27CDDF3B}" type="presParOf" srcId="{4F815990-15DB-4E53-AC28-143590F3B897}" destId="{B081C9DF-41F0-4B71-8B10-F1F7F4F510C5}" srcOrd="0" destOrd="0" presId="urn:microsoft.com/office/officeart/2009/layout/CirclePictureHierarchy"/>
    <dgm:cxn modelId="{934F0CD9-8B87-4C5D-B0CC-621D3F37942E}" type="presParOf" srcId="{4F815990-15DB-4E53-AC28-143590F3B897}" destId="{9982D3E1-6EFA-41F5-AB42-5D2D8A1BD7F9}" srcOrd="1" destOrd="0" presId="urn:microsoft.com/office/officeart/2009/layout/CirclePictureHierarchy"/>
    <dgm:cxn modelId="{D60AA807-DA2D-454D-BBBA-0E9E1BEF3997}" type="presParOf" srcId="{9982D3E1-6EFA-41F5-AB42-5D2D8A1BD7F9}" destId="{082F3CEF-26BE-4D1D-A998-51CE98A20BE4}" srcOrd="0" destOrd="0" presId="urn:microsoft.com/office/officeart/2009/layout/CirclePictureHierarchy"/>
    <dgm:cxn modelId="{1C014ED7-A77A-4AAB-8A14-202E3F71CA6A}" type="presParOf" srcId="{082F3CEF-26BE-4D1D-A998-51CE98A20BE4}" destId="{E925D227-7A61-4B95-8D3A-7A14526CA5E5}" srcOrd="0" destOrd="0" presId="urn:microsoft.com/office/officeart/2009/layout/CirclePictureHierarchy"/>
    <dgm:cxn modelId="{7247B807-4A4C-4554-BA23-84F05868D0EC}" type="presParOf" srcId="{082F3CEF-26BE-4D1D-A998-51CE98A20BE4}" destId="{9B3A6B92-C882-4402-A1D0-9A9FF60630B7}" srcOrd="1" destOrd="0" presId="urn:microsoft.com/office/officeart/2009/layout/CirclePictureHierarchy"/>
    <dgm:cxn modelId="{4C86D05C-9F55-459E-9C5B-221D34363C88}" type="presParOf" srcId="{9982D3E1-6EFA-41F5-AB42-5D2D8A1BD7F9}" destId="{0DDDB726-05FD-433D-97D7-25606792194D}" srcOrd="1" destOrd="0" presId="urn:microsoft.com/office/officeart/2009/layout/CirclePictureHierarchy"/>
    <dgm:cxn modelId="{A2738413-B750-4C8F-94F5-09DAF136BC13}" type="presParOf" srcId="{0DDDB726-05FD-433D-97D7-25606792194D}" destId="{8B971649-5382-47AB-BAFE-75DBA1194A45}" srcOrd="0" destOrd="0" presId="urn:microsoft.com/office/officeart/2009/layout/CirclePictureHierarchy"/>
    <dgm:cxn modelId="{4C0133C0-8ADC-4C2F-B679-649C8B52A18E}" type="presParOf" srcId="{0DDDB726-05FD-433D-97D7-25606792194D}" destId="{CDD26A89-D817-4565-A5D3-BFC7EDD1BF90}" srcOrd="1" destOrd="0" presId="urn:microsoft.com/office/officeart/2009/layout/CirclePictureHierarchy"/>
    <dgm:cxn modelId="{0A569EDE-5E40-4261-B54C-B8C00D6DC146}" type="presParOf" srcId="{CDD26A89-D817-4565-A5D3-BFC7EDD1BF90}" destId="{6F53E49D-9BE2-4408-B0F3-BD7057A26138}" srcOrd="0" destOrd="0" presId="urn:microsoft.com/office/officeart/2009/layout/CirclePictureHierarchy"/>
    <dgm:cxn modelId="{190A2832-A0C0-4FF2-8A46-64B6EDDB9B25}" type="presParOf" srcId="{6F53E49D-9BE2-4408-B0F3-BD7057A26138}" destId="{0DC46E8D-3726-40CF-B06B-29FE886C0F7F}" srcOrd="0" destOrd="0" presId="urn:microsoft.com/office/officeart/2009/layout/CirclePictureHierarchy"/>
    <dgm:cxn modelId="{2EF77A2B-5BE3-4020-8068-472E18F2749E}" type="presParOf" srcId="{6F53E49D-9BE2-4408-B0F3-BD7057A26138}" destId="{3916A77C-DBE3-447D-94C4-F9FC9FEBF563}" srcOrd="1" destOrd="0" presId="urn:microsoft.com/office/officeart/2009/layout/CirclePictureHierarchy"/>
    <dgm:cxn modelId="{D5740AD8-D445-46E2-B1E3-38B8CE9316D8}" type="presParOf" srcId="{CDD26A89-D817-4565-A5D3-BFC7EDD1BF90}" destId="{1B2B1D64-F952-42A9-8A96-83DBAA769E3B}" srcOrd="1" destOrd="0" presId="urn:microsoft.com/office/officeart/2009/layout/CirclePictureHierarchy"/>
    <dgm:cxn modelId="{4A62A9C2-BD0E-40D3-9136-62CD640B99D5}" type="presParOf" srcId="{1B2B1D64-F952-42A9-8A96-83DBAA769E3B}" destId="{3F98E42A-0C18-4C75-AB3D-F2997AC907D9}" srcOrd="0" destOrd="0" presId="urn:microsoft.com/office/officeart/2009/layout/CirclePictureHierarchy"/>
    <dgm:cxn modelId="{3A27BE92-EC69-4F32-9483-BD3BB669CC5D}" type="presParOf" srcId="{1B2B1D64-F952-42A9-8A96-83DBAA769E3B}" destId="{ED009AA7-D90B-4EB1-A8C2-58D25B3FD02E}" srcOrd="1" destOrd="0" presId="urn:microsoft.com/office/officeart/2009/layout/CirclePictureHierarchy"/>
    <dgm:cxn modelId="{8E452525-2D18-42AE-9896-119F89E8EEFD}" type="presParOf" srcId="{ED009AA7-D90B-4EB1-A8C2-58D25B3FD02E}" destId="{F7B05A7D-D74C-46CC-A208-1C38FB2BC5B9}" srcOrd="0" destOrd="0" presId="urn:microsoft.com/office/officeart/2009/layout/CirclePictureHierarchy"/>
    <dgm:cxn modelId="{34DFEB5A-59A0-478E-B4D6-DA8847368B92}" type="presParOf" srcId="{F7B05A7D-D74C-46CC-A208-1C38FB2BC5B9}" destId="{559072C4-5C8F-4E01-BDD0-94890013715B}" srcOrd="0" destOrd="0" presId="urn:microsoft.com/office/officeart/2009/layout/CirclePictureHierarchy"/>
    <dgm:cxn modelId="{EE3C6CD0-0465-4512-829A-CD622F545F1C}" type="presParOf" srcId="{F7B05A7D-D74C-46CC-A208-1C38FB2BC5B9}" destId="{ACB112D9-F9E5-403E-B673-820E211680E3}" srcOrd="1" destOrd="0" presId="urn:microsoft.com/office/officeart/2009/layout/CirclePictureHierarchy"/>
    <dgm:cxn modelId="{F815A7BA-9B6D-4117-B056-6485A7AC5371}" type="presParOf" srcId="{ED009AA7-D90B-4EB1-A8C2-58D25B3FD02E}" destId="{9648930F-CDDC-4461-A522-24BE69B087D1}" srcOrd="1" destOrd="0" presId="urn:microsoft.com/office/officeart/2009/layout/CirclePictureHierarchy"/>
    <dgm:cxn modelId="{7DB3598A-26B9-4DCA-B5AE-854B6D5DFF09}" type="presParOf" srcId="{9648930F-CDDC-4461-A522-24BE69B087D1}" destId="{B91ADC2C-5054-4DF3-A30C-8CB234DB7D41}" srcOrd="0" destOrd="0" presId="urn:microsoft.com/office/officeart/2009/layout/CirclePictureHierarchy"/>
    <dgm:cxn modelId="{6A0470B2-8EFE-4B7D-A75E-27A69B1BA0E7}" type="presParOf" srcId="{9648930F-CDDC-4461-A522-24BE69B087D1}" destId="{D448406A-9C69-44EB-BC9E-CEF699CC97B2}" srcOrd="1" destOrd="0" presId="urn:microsoft.com/office/officeart/2009/layout/CirclePictureHierarchy"/>
    <dgm:cxn modelId="{F53EF48A-A10A-4675-A76B-D8FCD372FFD7}" type="presParOf" srcId="{D448406A-9C69-44EB-BC9E-CEF699CC97B2}" destId="{2BCE3875-3FCD-403E-A417-C92545C59267}" srcOrd="0" destOrd="0" presId="urn:microsoft.com/office/officeart/2009/layout/CirclePictureHierarchy"/>
    <dgm:cxn modelId="{D25D83C6-ABC9-4CFB-915F-B31303816C0F}" type="presParOf" srcId="{2BCE3875-3FCD-403E-A417-C92545C59267}" destId="{1DADE04C-AA1D-416B-99EF-EE6831FC661C}" srcOrd="0" destOrd="0" presId="urn:microsoft.com/office/officeart/2009/layout/CirclePictureHierarchy"/>
    <dgm:cxn modelId="{E51542B0-4870-4DC6-B32B-4C9855715973}" type="presParOf" srcId="{2BCE3875-3FCD-403E-A417-C92545C59267}" destId="{252BC904-8170-40DD-A4F9-89E9C92FB73B}" srcOrd="1" destOrd="0" presId="urn:microsoft.com/office/officeart/2009/layout/CirclePictureHierarchy"/>
    <dgm:cxn modelId="{4DF5718F-7105-4AC2-808B-F336C2C45CF9}" type="presParOf" srcId="{D448406A-9C69-44EB-BC9E-CEF699CC97B2}" destId="{AA33DFBF-5361-406F-B4DC-14E0CD74A6BD}" srcOrd="1" destOrd="0" presId="urn:microsoft.com/office/officeart/2009/layout/CirclePictureHierarchy"/>
    <dgm:cxn modelId="{BE3315DA-BD86-44AF-A763-30CDBF5FD9FB}" type="presParOf" srcId="{4F815990-15DB-4E53-AC28-143590F3B897}" destId="{24255F3F-2B6D-455A-9B08-74F3E994C767}" srcOrd="2" destOrd="0" presId="urn:microsoft.com/office/officeart/2009/layout/CirclePictureHierarchy"/>
    <dgm:cxn modelId="{D57DE3E5-AE23-4962-B89A-5029BCB05660}" type="presParOf" srcId="{4F815990-15DB-4E53-AC28-143590F3B897}" destId="{71865AF7-B159-4F2C-818A-07840F204DB0}" srcOrd="3" destOrd="0" presId="urn:microsoft.com/office/officeart/2009/layout/CirclePictureHierarchy"/>
    <dgm:cxn modelId="{4783DAA8-79A2-45AB-8408-B3A1F0136AAC}" type="presParOf" srcId="{71865AF7-B159-4F2C-818A-07840F204DB0}" destId="{A0A0E736-92DD-46B6-BE2D-46C67D85D606}" srcOrd="0" destOrd="0" presId="urn:microsoft.com/office/officeart/2009/layout/CirclePictureHierarchy"/>
    <dgm:cxn modelId="{039138BC-3836-49E2-A7C1-E302BE1D20B0}" type="presParOf" srcId="{A0A0E736-92DD-46B6-BE2D-46C67D85D606}" destId="{659D4056-9601-4483-88FE-55F3AAEBF1D5}" srcOrd="0" destOrd="0" presId="urn:microsoft.com/office/officeart/2009/layout/CirclePictureHierarchy"/>
    <dgm:cxn modelId="{24C02930-08AF-41A4-B8D4-016A15F2222E}" type="presParOf" srcId="{A0A0E736-92DD-46B6-BE2D-46C67D85D606}" destId="{DBDD7426-2395-40F8-B8FB-FB36064652C1}" srcOrd="1" destOrd="0" presId="urn:microsoft.com/office/officeart/2009/layout/CirclePictureHierarchy"/>
    <dgm:cxn modelId="{FAFF7EDA-C8A8-4E81-AE13-CFDE972F76D6}" type="presParOf" srcId="{71865AF7-B159-4F2C-818A-07840F204DB0}" destId="{D512E5DD-B447-40D0-A5BC-C767B9FBFC1E}" srcOrd="1" destOrd="0" presId="urn:microsoft.com/office/officeart/2009/layout/CirclePictureHierarchy"/>
    <dgm:cxn modelId="{5335360A-E584-4552-BA8D-2FA5F2D96F8D}" type="presParOf" srcId="{D512E5DD-B447-40D0-A5BC-C767B9FBFC1E}" destId="{C892FC0E-861D-46D9-A945-811F7DDA7828}" srcOrd="0" destOrd="0" presId="urn:microsoft.com/office/officeart/2009/layout/CirclePictureHierarchy"/>
    <dgm:cxn modelId="{19CACD33-F47F-426C-BEBF-EB47E2E970E0}" type="presParOf" srcId="{D512E5DD-B447-40D0-A5BC-C767B9FBFC1E}" destId="{D2FDB3E6-D705-4124-B42A-934F58DD635B}" srcOrd="1" destOrd="0" presId="urn:microsoft.com/office/officeart/2009/layout/CirclePictureHierarchy"/>
    <dgm:cxn modelId="{63AC67FB-347C-4C42-9988-2025073DDA84}" type="presParOf" srcId="{D2FDB3E6-D705-4124-B42A-934F58DD635B}" destId="{25E398B4-0788-4012-B08A-70A2A812B21A}" srcOrd="0" destOrd="0" presId="urn:microsoft.com/office/officeart/2009/layout/CirclePictureHierarchy"/>
    <dgm:cxn modelId="{3B19D907-2B0F-40B5-B22B-25B23CB76283}" type="presParOf" srcId="{25E398B4-0788-4012-B08A-70A2A812B21A}" destId="{BC6015FE-C0AA-4FD5-8F7F-CBE4A8B71E10}" srcOrd="0" destOrd="0" presId="urn:microsoft.com/office/officeart/2009/layout/CirclePictureHierarchy"/>
    <dgm:cxn modelId="{50985690-CA55-4C93-B3B3-50ED1747DEC5}" type="presParOf" srcId="{25E398B4-0788-4012-B08A-70A2A812B21A}" destId="{D57C645E-D92C-4A04-8576-9624A467C606}" srcOrd="1" destOrd="0" presId="urn:microsoft.com/office/officeart/2009/layout/CirclePictureHierarchy"/>
    <dgm:cxn modelId="{528E88E5-192F-486E-BB33-114F9B0A6346}" type="presParOf" srcId="{D2FDB3E6-D705-4124-B42A-934F58DD635B}" destId="{56558B7E-FE06-4499-9894-5835AAEF21E7}" srcOrd="1" destOrd="0" presId="urn:microsoft.com/office/officeart/2009/layout/CirclePictureHierarchy"/>
    <dgm:cxn modelId="{33E77113-C60B-4059-84D9-9125337604D8}" type="presParOf" srcId="{56558B7E-FE06-4499-9894-5835AAEF21E7}" destId="{0245EE81-CA86-4331-A607-D037254158A1}" srcOrd="0" destOrd="0" presId="urn:microsoft.com/office/officeart/2009/layout/CirclePictureHierarchy"/>
    <dgm:cxn modelId="{7E858F63-464B-4511-A102-09ACCF78E205}" type="presParOf" srcId="{56558B7E-FE06-4499-9894-5835AAEF21E7}" destId="{EA92175C-91CD-43F2-B58C-560DAF6F33ED}" srcOrd="1" destOrd="0" presId="urn:microsoft.com/office/officeart/2009/layout/CirclePictureHierarchy"/>
    <dgm:cxn modelId="{E6971C31-A7E6-45A7-AD10-089021DA5777}" type="presParOf" srcId="{EA92175C-91CD-43F2-B58C-560DAF6F33ED}" destId="{93BC8633-AEF2-4AD3-8C05-6936D923FEFC}" srcOrd="0" destOrd="0" presId="urn:microsoft.com/office/officeart/2009/layout/CirclePictureHierarchy"/>
    <dgm:cxn modelId="{96A79AEA-5529-4262-A786-6F7662192332}" type="presParOf" srcId="{93BC8633-AEF2-4AD3-8C05-6936D923FEFC}" destId="{3D31650D-5A59-4B13-AC30-CD58E6096DA6}" srcOrd="0" destOrd="0" presId="urn:microsoft.com/office/officeart/2009/layout/CirclePictureHierarchy"/>
    <dgm:cxn modelId="{EBE9AF4C-CC1E-4FF2-BD7C-74975F33810D}" type="presParOf" srcId="{93BC8633-AEF2-4AD3-8C05-6936D923FEFC}" destId="{D7F91008-8125-47DD-B7EB-D959F8632E2F}" srcOrd="1" destOrd="0" presId="urn:microsoft.com/office/officeart/2009/layout/CirclePictureHierarchy"/>
    <dgm:cxn modelId="{3D0C42C0-AF71-4B18-962F-320571CC493E}" type="presParOf" srcId="{EA92175C-91CD-43F2-B58C-560DAF6F33ED}" destId="{E11F9D43-4889-4C8D-BA72-B894364B862C}" srcOrd="1" destOrd="0" presId="urn:microsoft.com/office/officeart/2009/layout/CirclePictureHierarchy"/>
    <dgm:cxn modelId="{84A25A4E-A858-4B77-BB51-B761FBCE4F91}" type="presParOf" srcId="{E11F9D43-4889-4C8D-BA72-B894364B862C}" destId="{6AA40FC3-65C3-41AC-AF26-1D8B9694D332}" srcOrd="0" destOrd="0" presId="urn:microsoft.com/office/officeart/2009/layout/CirclePictureHierarchy"/>
    <dgm:cxn modelId="{C28E8CE8-263A-4D85-BD19-FAD3FEAA0686}" type="presParOf" srcId="{E11F9D43-4889-4C8D-BA72-B894364B862C}" destId="{C4353B2D-751E-43F1-BDD3-2F3D229670E9}" srcOrd="1" destOrd="0" presId="urn:microsoft.com/office/officeart/2009/layout/CirclePictureHierarchy"/>
    <dgm:cxn modelId="{2DD4E1CB-61C4-4192-AD79-9B14F2056CA3}" type="presParOf" srcId="{C4353B2D-751E-43F1-BDD3-2F3D229670E9}" destId="{F25483B9-72D8-4335-BA00-930C07576260}" srcOrd="0" destOrd="0" presId="urn:microsoft.com/office/officeart/2009/layout/CirclePictureHierarchy"/>
    <dgm:cxn modelId="{E3E191F9-9666-47DB-AC0A-9FB05F8893A4}" type="presParOf" srcId="{F25483B9-72D8-4335-BA00-930C07576260}" destId="{D338A8B4-0A7C-4B02-9E29-FE54B80DA227}" srcOrd="0" destOrd="0" presId="urn:microsoft.com/office/officeart/2009/layout/CirclePictureHierarchy"/>
    <dgm:cxn modelId="{DFA14EF7-C913-4E47-ADA3-3056A644B941}" type="presParOf" srcId="{F25483B9-72D8-4335-BA00-930C07576260}" destId="{7145E9A6-D2C0-45DC-8BB7-557729F136CC}" srcOrd="1" destOrd="0" presId="urn:microsoft.com/office/officeart/2009/layout/CirclePictureHierarchy"/>
    <dgm:cxn modelId="{038770F2-B7D1-4BBC-9DAD-6064682BDCCF}" type="presParOf" srcId="{C4353B2D-751E-43F1-BDD3-2F3D229670E9}" destId="{16EE8F23-A90C-479F-81E9-39803BB3B67B}" srcOrd="1" destOrd="0" presId="urn:microsoft.com/office/officeart/2009/layout/CirclePictureHierarchy"/>
    <dgm:cxn modelId="{E10C535C-B8E6-4F3D-8BCF-1F3F04E9452D}" type="presParOf" srcId="{4F815990-15DB-4E53-AC28-143590F3B897}" destId="{DE69BE00-7513-441D-A831-AB75A5C08DF8}" srcOrd="4" destOrd="0" presId="urn:microsoft.com/office/officeart/2009/layout/CirclePictureHierarchy"/>
    <dgm:cxn modelId="{B1A4CAF6-1DD5-43DC-ACD2-4AD988CA7D58}" type="presParOf" srcId="{4F815990-15DB-4E53-AC28-143590F3B897}" destId="{12780385-129A-4CEF-91D7-8BA5C4B5108D}" srcOrd="5" destOrd="0" presId="urn:microsoft.com/office/officeart/2009/layout/CirclePictureHierarchy"/>
    <dgm:cxn modelId="{A49F2499-ED51-4C99-821E-6B9D62C8FCDC}" type="presParOf" srcId="{12780385-129A-4CEF-91D7-8BA5C4B5108D}" destId="{1E6E4EE8-00D8-41D2-BE46-A2C3A054A8D2}" srcOrd="0" destOrd="0" presId="urn:microsoft.com/office/officeart/2009/layout/CirclePictureHierarchy"/>
    <dgm:cxn modelId="{9935DB96-ACD9-4F31-8EB6-881426239102}" type="presParOf" srcId="{1E6E4EE8-00D8-41D2-BE46-A2C3A054A8D2}" destId="{C8C9E6C1-6ED4-48C9-BBF1-93B1635153C6}" srcOrd="0" destOrd="0" presId="urn:microsoft.com/office/officeart/2009/layout/CirclePictureHierarchy"/>
    <dgm:cxn modelId="{6D3A6089-69A3-4C98-8262-82F4F8267F66}" type="presParOf" srcId="{1E6E4EE8-00D8-41D2-BE46-A2C3A054A8D2}" destId="{B09531CD-DB35-4DCF-9B93-1F7C277E468A}" srcOrd="1" destOrd="0" presId="urn:microsoft.com/office/officeart/2009/layout/CirclePictureHierarchy"/>
    <dgm:cxn modelId="{D90F5ADD-050D-409F-9AEF-6AD2DF3A33FB}" type="presParOf" srcId="{12780385-129A-4CEF-91D7-8BA5C4B5108D}" destId="{B11581BD-2CE0-446D-AE0F-0883611C2375}" srcOrd="1" destOrd="0" presId="urn:microsoft.com/office/officeart/2009/layout/CirclePictureHierarchy"/>
    <dgm:cxn modelId="{7FFB33A8-AC4C-468A-855A-77C17365D392}" type="presParOf" srcId="{B11581BD-2CE0-446D-AE0F-0883611C2375}" destId="{CCDDC61D-861F-41C6-90F9-0D303F659DCA}" srcOrd="0" destOrd="0" presId="urn:microsoft.com/office/officeart/2009/layout/CirclePictureHierarchy"/>
    <dgm:cxn modelId="{80771B04-F966-4600-A693-859123F11246}" type="presParOf" srcId="{B11581BD-2CE0-446D-AE0F-0883611C2375}" destId="{E806696A-92B2-4F23-8295-59D0B2EC0AC8}" srcOrd="1" destOrd="0" presId="urn:microsoft.com/office/officeart/2009/layout/CirclePictureHierarchy"/>
    <dgm:cxn modelId="{523D0D73-877F-4617-AA0A-B0742FD728D2}" type="presParOf" srcId="{E806696A-92B2-4F23-8295-59D0B2EC0AC8}" destId="{8031DE0A-17F2-4EE5-B42D-000D88AE792D}" srcOrd="0" destOrd="0" presId="urn:microsoft.com/office/officeart/2009/layout/CirclePictureHierarchy"/>
    <dgm:cxn modelId="{04C2966A-50BF-4B14-B8B4-F081BC193DEC}" type="presParOf" srcId="{8031DE0A-17F2-4EE5-B42D-000D88AE792D}" destId="{641E3D0F-2768-4616-9163-C905264D99AA}" srcOrd="0" destOrd="0" presId="urn:microsoft.com/office/officeart/2009/layout/CirclePictureHierarchy"/>
    <dgm:cxn modelId="{18FB3DD4-F317-41D6-B613-F2B63222B6A5}" type="presParOf" srcId="{8031DE0A-17F2-4EE5-B42D-000D88AE792D}" destId="{8212E928-7803-4EA4-A27D-E53123B62958}" srcOrd="1" destOrd="0" presId="urn:microsoft.com/office/officeart/2009/layout/CirclePictureHierarchy"/>
    <dgm:cxn modelId="{8DBF7276-0833-4E5E-8323-4641913B7342}" type="presParOf" srcId="{E806696A-92B2-4F23-8295-59D0B2EC0AC8}" destId="{859BA740-BCE4-4861-B604-1301E861084A}" srcOrd="1" destOrd="0" presId="urn:microsoft.com/office/officeart/2009/layout/CirclePictureHierarchy"/>
    <dgm:cxn modelId="{979568D8-31E8-4167-98B0-F4C02F02B25B}" type="presParOf" srcId="{859BA740-BCE4-4861-B604-1301E861084A}" destId="{A030893A-FFE5-4D81-A9F2-72920AC5D5BB}" srcOrd="0" destOrd="0" presId="urn:microsoft.com/office/officeart/2009/layout/CirclePictureHierarchy"/>
    <dgm:cxn modelId="{53FC5BE8-34E9-4CC8-AB54-FB9439109B01}" type="presParOf" srcId="{859BA740-BCE4-4861-B604-1301E861084A}" destId="{B4A140DA-508F-4C09-B576-6356FAC17275}" srcOrd="1" destOrd="0" presId="urn:microsoft.com/office/officeart/2009/layout/CirclePictureHierarchy"/>
    <dgm:cxn modelId="{7E32DDAD-18BB-4BD4-B9D0-A1497438F641}" type="presParOf" srcId="{B4A140DA-508F-4C09-B576-6356FAC17275}" destId="{E19EA975-AF4E-44E9-8D58-C8A835920075}" srcOrd="0" destOrd="0" presId="urn:microsoft.com/office/officeart/2009/layout/CirclePictureHierarchy"/>
    <dgm:cxn modelId="{08DC17BE-BED3-46B4-BC3F-67D5418BF531}" type="presParOf" srcId="{E19EA975-AF4E-44E9-8D58-C8A835920075}" destId="{65416615-11BA-4010-ACDC-4F43DB236F2F}" srcOrd="0" destOrd="0" presId="urn:microsoft.com/office/officeart/2009/layout/CirclePictureHierarchy"/>
    <dgm:cxn modelId="{F11FE104-8247-4F29-9823-BA2A97BFD93B}" type="presParOf" srcId="{E19EA975-AF4E-44E9-8D58-C8A835920075}" destId="{C6027300-447E-4885-8F7E-F33097D258F6}" srcOrd="1" destOrd="0" presId="urn:microsoft.com/office/officeart/2009/layout/CirclePictureHierarchy"/>
    <dgm:cxn modelId="{A5359BBD-ECA4-4A8D-AF03-CF9A5CC8660B}" type="presParOf" srcId="{B4A140DA-508F-4C09-B576-6356FAC17275}" destId="{159F9AB0-BB67-4D1C-B99B-3543B13E2B5F}" srcOrd="1" destOrd="0" presId="urn:microsoft.com/office/officeart/2009/layout/CirclePictureHierarchy"/>
    <dgm:cxn modelId="{0E3511EC-82BF-4F59-960A-7BB897BD1757}" type="presParOf" srcId="{159F9AB0-BB67-4D1C-B99B-3543B13E2B5F}" destId="{3C71BE68-545D-48F9-A6C0-B65A0D5209BF}" srcOrd="0" destOrd="0" presId="urn:microsoft.com/office/officeart/2009/layout/CirclePictureHierarchy"/>
    <dgm:cxn modelId="{2495E80E-52BB-42A3-9684-EE78D5759004}" type="presParOf" srcId="{159F9AB0-BB67-4D1C-B99B-3543B13E2B5F}" destId="{89A71494-EA4A-4E41-8081-B43E451F2639}" srcOrd="1" destOrd="0" presId="urn:microsoft.com/office/officeart/2009/layout/CirclePictureHierarchy"/>
    <dgm:cxn modelId="{59D7A4B8-9E91-45FC-8337-8C1390114498}" type="presParOf" srcId="{89A71494-EA4A-4E41-8081-B43E451F2639}" destId="{34BF08DF-69D7-4B49-948E-0A9327DBC54C}" srcOrd="0" destOrd="0" presId="urn:microsoft.com/office/officeart/2009/layout/CirclePictureHierarchy"/>
    <dgm:cxn modelId="{DF91ABDB-1CF1-46CF-8C54-1C123C99A01B}" type="presParOf" srcId="{34BF08DF-69D7-4B49-948E-0A9327DBC54C}" destId="{2166589C-F6F2-49A8-BAC5-C500117A97FB}" srcOrd="0" destOrd="0" presId="urn:microsoft.com/office/officeart/2009/layout/CirclePictureHierarchy"/>
    <dgm:cxn modelId="{99EBAAD4-E9EF-44E4-B4DE-FED58B989803}" type="presParOf" srcId="{34BF08DF-69D7-4B49-948E-0A9327DBC54C}" destId="{E4DE1357-A50F-4B69-8A0B-0EF372455101}" srcOrd="1" destOrd="0" presId="urn:microsoft.com/office/officeart/2009/layout/CirclePictureHierarchy"/>
    <dgm:cxn modelId="{787D7BB3-7E47-4C16-943E-22BD393F7B52}" type="presParOf" srcId="{89A71494-EA4A-4E41-8081-B43E451F2639}" destId="{801D712A-DCB3-42A8-960D-75DDB7CC4B31}" srcOrd="1" destOrd="0" presId="urn:microsoft.com/office/officeart/2009/layout/CirclePictureHierarchy"/>
    <dgm:cxn modelId="{F5A336A4-FC4B-4B32-B4DC-F6691E7F55C2}" type="presParOf" srcId="{CE1FEF07-F532-4E10-B6E5-5A396854F82E}" destId="{D45022A0-E694-40A6-A8C9-7D02DECED4C3}" srcOrd="2" destOrd="0" presId="urn:microsoft.com/office/officeart/2009/layout/CirclePictureHierarchy"/>
    <dgm:cxn modelId="{2340EF64-BAD9-47FA-B892-8343368B9FC3}" type="presParOf" srcId="{CE1FEF07-F532-4E10-B6E5-5A396854F82E}" destId="{3E72CD0F-30B1-4656-A8A4-38362F5F2CAD}" srcOrd="3" destOrd="0" presId="urn:microsoft.com/office/officeart/2009/layout/CirclePictureHierarchy"/>
    <dgm:cxn modelId="{5944329D-BDCA-4A1A-8134-E5AB893E02AD}" type="presParOf" srcId="{3E72CD0F-30B1-4656-A8A4-38362F5F2CAD}" destId="{FB0A0C65-3134-471B-AD94-33A575D7DF53}" srcOrd="0" destOrd="0" presId="urn:microsoft.com/office/officeart/2009/layout/CirclePictureHierarchy"/>
    <dgm:cxn modelId="{736BE768-93CC-42A7-BA2E-5D4DF6049436}" type="presParOf" srcId="{FB0A0C65-3134-471B-AD94-33A575D7DF53}" destId="{35FDA088-9FE6-4767-807D-8B7A19AABB31}" srcOrd="0" destOrd="0" presId="urn:microsoft.com/office/officeart/2009/layout/CirclePictureHierarchy"/>
    <dgm:cxn modelId="{E5CF0592-1FCB-47AC-ABE7-9DF898DB8DCF}" type="presParOf" srcId="{FB0A0C65-3134-471B-AD94-33A575D7DF53}" destId="{311473FD-B87A-44D0-BBBE-4AA2F5956251}" srcOrd="1" destOrd="0" presId="urn:microsoft.com/office/officeart/2009/layout/CirclePictureHierarchy"/>
    <dgm:cxn modelId="{D94E54AC-3E55-4FE1-B0F9-F5D0A43272F7}" type="presParOf" srcId="{3E72CD0F-30B1-4656-A8A4-38362F5F2CAD}" destId="{C67953EB-9BF1-4ACA-BBC8-29C7796D6D30}" srcOrd="1" destOrd="0" presId="urn:microsoft.com/office/officeart/2009/layout/CirclePictureHierarchy"/>
    <dgm:cxn modelId="{138D8068-DB53-4F81-B42C-31FD57A5FD3E}" type="presParOf" srcId="{C67953EB-9BF1-4ACA-BBC8-29C7796D6D30}" destId="{F158178C-D7C3-414C-8613-0D12121C812C}" srcOrd="0" destOrd="0" presId="urn:microsoft.com/office/officeart/2009/layout/CirclePictureHierarchy"/>
    <dgm:cxn modelId="{3537838E-E180-45B7-B705-B751E8A1E9A9}" type="presParOf" srcId="{C67953EB-9BF1-4ACA-BBC8-29C7796D6D30}" destId="{7EFB7543-9C23-4DC8-8284-085EEBAF790E}" srcOrd="1" destOrd="0" presId="urn:microsoft.com/office/officeart/2009/layout/CirclePictureHierarchy"/>
    <dgm:cxn modelId="{C78BB317-C78B-45E3-BCC2-DBD13C514546}" type="presParOf" srcId="{7EFB7543-9C23-4DC8-8284-085EEBAF790E}" destId="{F1DD95D6-98C0-4BC9-BA2D-B1E9BAC3A52F}" srcOrd="0" destOrd="0" presId="urn:microsoft.com/office/officeart/2009/layout/CirclePictureHierarchy"/>
    <dgm:cxn modelId="{88B8F8ED-5877-495D-A568-2CACC9B5AF7D}" type="presParOf" srcId="{F1DD95D6-98C0-4BC9-BA2D-B1E9BAC3A52F}" destId="{4FFAFDDE-AB5D-49D2-8DC4-3BD9918FBD5C}" srcOrd="0" destOrd="0" presId="urn:microsoft.com/office/officeart/2009/layout/CirclePictureHierarchy"/>
    <dgm:cxn modelId="{DAB4D20D-44B8-4989-A7F9-ED663FB7456A}" type="presParOf" srcId="{F1DD95D6-98C0-4BC9-BA2D-B1E9BAC3A52F}" destId="{D3DDC464-0B50-4B33-A37C-8E4D0E1CC544}" srcOrd="1" destOrd="0" presId="urn:microsoft.com/office/officeart/2009/layout/CirclePictureHierarchy"/>
    <dgm:cxn modelId="{28547B7A-EBE1-4391-A408-701FF3EC24FA}" type="presParOf" srcId="{7EFB7543-9C23-4DC8-8284-085EEBAF790E}" destId="{C7C7FF87-2091-47F3-97E9-7BDB44915374}" srcOrd="1" destOrd="0" presId="urn:microsoft.com/office/officeart/2009/layout/CirclePictureHierarchy"/>
    <dgm:cxn modelId="{A046D670-FD63-4E5D-B74E-221C7E2DC44E}" type="presParOf" srcId="{C7C7FF87-2091-47F3-97E9-7BDB44915374}" destId="{ED59492F-8276-4D41-B0B3-9A011CF897F1}" srcOrd="0" destOrd="0" presId="urn:microsoft.com/office/officeart/2009/layout/CirclePictureHierarchy"/>
    <dgm:cxn modelId="{3E4BE117-4115-4D6E-88A1-B9D2AECB31F4}" type="presParOf" srcId="{C7C7FF87-2091-47F3-97E9-7BDB44915374}" destId="{666F0F41-E59F-4452-8CA7-C858FD864024}" srcOrd="1" destOrd="0" presId="urn:microsoft.com/office/officeart/2009/layout/CirclePictureHierarchy"/>
    <dgm:cxn modelId="{EA3EC384-CB0D-4826-8830-7A79295E7C7B}" type="presParOf" srcId="{666F0F41-E59F-4452-8CA7-C858FD864024}" destId="{C1CCA9CB-7794-414F-B86A-476126D96FD7}" srcOrd="0" destOrd="0" presId="urn:microsoft.com/office/officeart/2009/layout/CirclePictureHierarchy"/>
    <dgm:cxn modelId="{E3184881-82A8-4E68-9089-D8B8DBF80F7B}" type="presParOf" srcId="{C1CCA9CB-7794-414F-B86A-476126D96FD7}" destId="{18499918-56FC-47CA-97EA-F0B22F76C3B5}" srcOrd="0" destOrd="0" presId="urn:microsoft.com/office/officeart/2009/layout/CirclePictureHierarchy"/>
    <dgm:cxn modelId="{FA252C3A-3574-49F4-BF5C-B0667D413AC6}" type="presParOf" srcId="{C1CCA9CB-7794-414F-B86A-476126D96FD7}" destId="{41800DF3-AEEB-40CD-8247-DCC7B986BF7F}" srcOrd="1" destOrd="0" presId="urn:microsoft.com/office/officeart/2009/layout/CirclePictureHierarchy"/>
    <dgm:cxn modelId="{5C69D747-F76E-48A5-987F-F7928503DEE3}" type="presParOf" srcId="{666F0F41-E59F-4452-8CA7-C858FD864024}" destId="{C2E8F369-32B1-4346-9750-24DD747837A8}"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9492F-8276-4D41-B0B3-9A011CF897F1}">
      <dsp:nvSpPr>
        <dsp:cNvPr id="0" name=""/>
        <dsp:cNvSpPr/>
      </dsp:nvSpPr>
      <dsp:spPr>
        <a:xfrm>
          <a:off x="6915349" y="2521865"/>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8178C-D7C3-414C-8613-0D12121C812C}">
      <dsp:nvSpPr>
        <dsp:cNvPr id="0" name=""/>
        <dsp:cNvSpPr/>
      </dsp:nvSpPr>
      <dsp:spPr>
        <a:xfrm>
          <a:off x="6915349" y="1626182"/>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022A0-E694-40A6-A8C9-7D02DECED4C3}">
      <dsp:nvSpPr>
        <dsp:cNvPr id="0" name=""/>
        <dsp:cNvSpPr/>
      </dsp:nvSpPr>
      <dsp:spPr>
        <a:xfrm>
          <a:off x="5087968" y="730500"/>
          <a:ext cx="1873100" cy="214555"/>
        </a:xfrm>
        <a:custGeom>
          <a:avLst/>
          <a:gdLst/>
          <a:ahLst/>
          <a:cxnLst/>
          <a:rect l="0" t="0" r="0" b="0"/>
          <a:pathLst>
            <a:path>
              <a:moveTo>
                <a:pt x="0" y="0"/>
              </a:moveTo>
              <a:lnTo>
                <a:pt x="0" y="108129"/>
              </a:lnTo>
              <a:lnTo>
                <a:pt x="1873100" y="108129"/>
              </a:lnTo>
              <a:lnTo>
                <a:pt x="1873100" y="21455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1BE68-545D-48F9-A6C0-B65A0D5209BF}">
      <dsp:nvSpPr>
        <dsp:cNvPr id="0" name=""/>
        <dsp:cNvSpPr/>
      </dsp:nvSpPr>
      <dsp:spPr>
        <a:xfrm>
          <a:off x="5042248" y="4313231"/>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0893A-FFE5-4D81-A9F2-72920AC5D5BB}">
      <dsp:nvSpPr>
        <dsp:cNvPr id="0" name=""/>
        <dsp:cNvSpPr/>
      </dsp:nvSpPr>
      <dsp:spPr>
        <a:xfrm>
          <a:off x="5042248" y="3417548"/>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DC61D-861F-41C6-90F9-0D303F659DCA}">
      <dsp:nvSpPr>
        <dsp:cNvPr id="0" name=""/>
        <dsp:cNvSpPr/>
      </dsp:nvSpPr>
      <dsp:spPr>
        <a:xfrm>
          <a:off x="5042248" y="2521865"/>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9BE00-7513-441D-A831-AB75A5C08DF8}">
      <dsp:nvSpPr>
        <dsp:cNvPr id="0" name=""/>
        <dsp:cNvSpPr/>
      </dsp:nvSpPr>
      <dsp:spPr>
        <a:xfrm>
          <a:off x="3214867" y="1626182"/>
          <a:ext cx="1873100" cy="214555"/>
        </a:xfrm>
        <a:custGeom>
          <a:avLst/>
          <a:gdLst/>
          <a:ahLst/>
          <a:cxnLst/>
          <a:rect l="0" t="0" r="0" b="0"/>
          <a:pathLst>
            <a:path>
              <a:moveTo>
                <a:pt x="0" y="0"/>
              </a:moveTo>
              <a:lnTo>
                <a:pt x="0" y="108129"/>
              </a:lnTo>
              <a:lnTo>
                <a:pt x="1873100" y="108129"/>
              </a:lnTo>
              <a:lnTo>
                <a:pt x="187310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A40FC3-65C3-41AC-AF26-1D8B9694D332}">
      <dsp:nvSpPr>
        <dsp:cNvPr id="0" name=""/>
        <dsp:cNvSpPr/>
      </dsp:nvSpPr>
      <dsp:spPr>
        <a:xfrm>
          <a:off x="3169147" y="4313231"/>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5EE81-CA86-4331-A607-D037254158A1}">
      <dsp:nvSpPr>
        <dsp:cNvPr id="0" name=""/>
        <dsp:cNvSpPr/>
      </dsp:nvSpPr>
      <dsp:spPr>
        <a:xfrm>
          <a:off x="3169147" y="3417548"/>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2FC0E-861D-46D9-A945-811F7DDA7828}">
      <dsp:nvSpPr>
        <dsp:cNvPr id="0" name=""/>
        <dsp:cNvSpPr/>
      </dsp:nvSpPr>
      <dsp:spPr>
        <a:xfrm>
          <a:off x="3169147" y="2521865"/>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55F3F-2B6D-455A-9B08-74F3E994C767}">
      <dsp:nvSpPr>
        <dsp:cNvPr id="0" name=""/>
        <dsp:cNvSpPr/>
      </dsp:nvSpPr>
      <dsp:spPr>
        <a:xfrm>
          <a:off x="3169147" y="1626182"/>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ADC2C-5054-4DF3-A30C-8CB234DB7D41}">
      <dsp:nvSpPr>
        <dsp:cNvPr id="0" name=""/>
        <dsp:cNvSpPr/>
      </dsp:nvSpPr>
      <dsp:spPr>
        <a:xfrm>
          <a:off x="1296046" y="4313231"/>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8E42A-0C18-4C75-AB3D-F2997AC907D9}">
      <dsp:nvSpPr>
        <dsp:cNvPr id="0" name=""/>
        <dsp:cNvSpPr/>
      </dsp:nvSpPr>
      <dsp:spPr>
        <a:xfrm>
          <a:off x="1296046" y="3417548"/>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71649-5382-47AB-BAFE-75DBA1194A45}">
      <dsp:nvSpPr>
        <dsp:cNvPr id="0" name=""/>
        <dsp:cNvSpPr/>
      </dsp:nvSpPr>
      <dsp:spPr>
        <a:xfrm>
          <a:off x="1296046" y="2521865"/>
          <a:ext cx="91440" cy="214555"/>
        </a:xfrm>
        <a:custGeom>
          <a:avLst/>
          <a:gdLst/>
          <a:ahLst/>
          <a:cxnLst/>
          <a:rect l="0" t="0" r="0" b="0"/>
          <a:pathLst>
            <a:path>
              <a:moveTo>
                <a:pt x="45720" y="0"/>
              </a:moveTo>
              <a:lnTo>
                <a:pt x="4572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1C9DF-41F0-4B71-8B10-F1F7F4F510C5}">
      <dsp:nvSpPr>
        <dsp:cNvPr id="0" name=""/>
        <dsp:cNvSpPr/>
      </dsp:nvSpPr>
      <dsp:spPr>
        <a:xfrm>
          <a:off x="1341766" y="1626182"/>
          <a:ext cx="1873100" cy="214555"/>
        </a:xfrm>
        <a:custGeom>
          <a:avLst/>
          <a:gdLst/>
          <a:ahLst/>
          <a:cxnLst/>
          <a:rect l="0" t="0" r="0" b="0"/>
          <a:pathLst>
            <a:path>
              <a:moveTo>
                <a:pt x="1873100" y="0"/>
              </a:moveTo>
              <a:lnTo>
                <a:pt x="1873100" y="108129"/>
              </a:lnTo>
              <a:lnTo>
                <a:pt x="0" y="108129"/>
              </a:lnTo>
              <a:lnTo>
                <a:pt x="0" y="2145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4E9C6-726A-4696-A887-AB2C688817F5}">
      <dsp:nvSpPr>
        <dsp:cNvPr id="0" name=""/>
        <dsp:cNvSpPr/>
      </dsp:nvSpPr>
      <dsp:spPr>
        <a:xfrm>
          <a:off x="3214867" y="730500"/>
          <a:ext cx="1873100" cy="214555"/>
        </a:xfrm>
        <a:custGeom>
          <a:avLst/>
          <a:gdLst/>
          <a:ahLst/>
          <a:cxnLst/>
          <a:rect l="0" t="0" r="0" b="0"/>
          <a:pathLst>
            <a:path>
              <a:moveTo>
                <a:pt x="1873100" y="0"/>
              </a:moveTo>
              <a:lnTo>
                <a:pt x="1873100" y="108129"/>
              </a:lnTo>
              <a:lnTo>
                <a:pt x="0" y="108129"/>
              </a:lnTo>
              <a:lnTo>
                <a:pt x="0" y="21455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7FBD9-ABF1-4802-AE07-D4842CF4E5C8}">
      <dsp:nvSpPr>
        <dsp:cNvPr id="0" name=""/>
        <dsp:cNvSpPr/>
      </dsp:nvSpPr>
      <dsp:spPr>
        <a:xfrm>
          <a:off x="4747404" y="49372"/>
          <a:ext cx="681127" cy="681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46835-677E-4C29-B2CC-3C06AFB7DC57}">
      <dsp:nvSpPr>
        <dsp:cNvPr id="0" name=""/>
        <dsp:cNvSpPr/>
      </dsp:nvSpPr>
      <dsp:spPr>
        <a:xfrm>
          <a:off x="5428532" y="47669"/>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Contraception</a:t>
          </a:r>
        </a:p>
      </dsp:txBody>
      <dsp:txXfrm>
        <a:off x="5428532" y="47669"/>
        <a:ext cx="1021691" cy="681127"/>
      </dsp:txXfrm>
    </dsp:sp>
    <dsp:sp modelId="{02511938-7BB2-4E8D-9147-977D80BEF1F6}">
      <dsp:nvSpPr>
        <dsp:cNvPr id="0" name=""/>
        <dsp:cNvSpPr/>
      </dsp:nvSpPr>
      <dsp:spPr>
        <a:xfrm>
          <a:off x="2874303" y="945055"/>
          <a:ext cx="681127" cy="6811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25A4B-67CB-4A6D-995D-52B6AD617617}">
      <dsp:nvSpPr>
        <dsp:cNvPr id="0" name=""/>
        <dsp:cNvSpPr/>
      </dsp:nvSpPr>
      <dsp:spPr>
        <a:xfrm>
          <a:off x="3555431" y="943352"/>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Reversible</a:t>
          </a:r>
        </a:p>
        <a:p>
          <a:pPr marL="0" lvl="0" indent="0" algn="l" defTabSz="444500">
            <a:lnSpc>
              <a:spcPct val="90000"/>
            </a:lnSpc>
            <a:spcBef>
              <a:spcPct val="0"/>
            </a:spcBef>
            <a:spcAft>
              <a:spcPct val="35000"/>
            </a:spcAft>
            <a:buNone/>
          </a:pPr>
          <a:r>
            <a:rPr lang="en-GB" sz="1000" b="1" kern="1200" dirty="0"/>
            <a:t>Methods</a:t>
          </a:r>
        </a:p>
      </dsp:txBody>
      <dsp:txXfrm>
        <a:off x="3555431" y="943352"/>
        <a:ext cx="1021691" cy="681127"/>
      </dsp:txXfrm>
    </dsp:sp>
    <dsp:sp modelId="{E925D227-7A61-4B95-8D3A-7A14526CA5E5}">
      <dsp:nvSpPr>
        <dsp:cNvPr id="0" name=""/>
        <dsp:cNvSpPr/>
      </dsp:nvSpPr>
      <dsp:spPr>
        <a:xfrm>
          <a:off x="1001202" y="1840738"/>
          <a:ext cx="681127" cy="6811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A6B92-C882-4402-A1D0-9A9FF60630B7}">
      <dsp:nvSpPr>
        <dsp:cNvPr id="0" name=""/>
        <dsp:cNvSpPr/>
      </dsp:nvSpPr>
      <dsp:spPr>
        <a:xfrm>
          <a:off x="1682330" y="1839035"/>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LARC</a:t>
          </a:r>
        </a:p>
      </dsp:txBody>
      <dsp:txXfrm>
        <a:off x="1682330" y="1839035"/>
        <a:ext cx="1021691" cy="681127"/>
      </dsp:txXfrm>
    </dsp:sp>
    <dsp:sp modelId="{0DC46E8D-3726-40CF-B06B-29FE886C0F7F}">
      <dsp:nvSpPr>
        <dsp:cNvPr id="0" name=""/>
        <dsp:cNvSpPr/>
      </dsp:nvSpPr>
      <dsp:spPr>
        <a:xfrm>
          <a:off x="1001202" y="2736421"/>
          <a:ext cx="681127" cy="68112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6A77C-DBE3-447D-94C4-F9FC9FEBF563}">
      <dsp:nvSpPr>
        <dsp:cNvPr id="0" name=""/>
        <dsp:cNvSpPr/>
      </dsp:nvSpPr>
      <dsp:spPr>
        <a:xfrm>
          <a:off x="1682330" y="2734718"/>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Depo Provera Injections</a:t>
          </a:r>
        </a:p>
      </dsp:txBody>
      <dsp:txXfrm>
        <a:off x="1682330" y="2734718"/>
        <a:ext cx="1021691" cy="681127"/>
      </dsp:txXfrm>
    </dsp:sp>
    <dsp:sp modelId="{559072C4-5C8F-4E01-BDD0-94890013715B}">
      <dsp:nvSpPr>
        <dsp:cNvPr id="0" name=""/>
        <dsp:cNvSpPr/>
      </dsp:nvSpPr>
      <dsp:spPr>
        <a:xfrm>
          <a:off x="1001202" y="3632103"/>
          <a:ext cx="681127" cy="68112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112D9-F9E5-403E-B673-820E211680E3}">
      <dsp:nvSpPr>
        <dsp:cNvPr id="0" name=""/>
        <dsp:cNvSpPr/>
      </dsp:nvSpPr>
      <dsp:spPr>
        <a:xfrm>
          <a:off x="1682330" y="3630401"/>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Implants</a:t>
          </a:r>
        </a:p>
      </dsp:txBody>
      <dsp:txXfrm>
        <a:off x="1682330" y="3630401"/>
        <a:ext cx="1021691" cy="681127"/>
      </dsp:txXfrm>
    </dsp:sp>
    <dsp:sp modelId="{1DADE04C-AA1D-416B-99EF-EE6831FC661C}">
      <dsp:nvSpPr>
        <dsp:cNvPr id="0" name=""/>
        <dsp:cNvSpPr/>
      </dsp:nvSpPr>
      <dsp:spPr>
        <a:xfrm>
          <a:off x="1001202" y="4527786"/>
          <a:ext cx="681127" cy="68112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2BC904-8170-40DD-A4F9-89E9C92FB73B}">
      <dsp:nvSpPr>
        <dsp:cNvPr id="0" name=""/>
        <dsp:cNvSpPr/>
      </dsp:nvSpPr>
      <dsp:spPr>
        <a:xfrm>
          <a:off x="1682330" y="4526083"/>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IUD &amp;IUS</a:t>
          </a:r>
        </a:p>
      </dsp:txBody>
      <dsp:txXfrm>
        <a:off x="1682330" y="4526083"/>
        <a:ext cx="1021691" cy="681127"/>
      </dsp:txXfrm>
    </dsp:sp>
    <dsp:sp modelId="{659D4056-9601-4483-88FE-55F3AAEBF1D5}">
      <dsp:nvSpPr>
        <dsp:cNvPr id="0" name=""/>
        <dsp:cNvSpPr/>
      </dsp:nvSpPr>
      <dsp:spPr>
        <a:xfrm>
          <a:off x="2874303" y="1840738"/>
          <a:ext cx="681127" cy="68112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D7426-2395-40F8-B8FB-FB36064652C1}">
      <dsp:nvSpPr>
        <dsp:cNvPr id="0" name=""/>
        <dsp:cNvSpPr/>
      </dsp:nvSpPr>
      <dsp:spPr>
        <a:xfrm>
          <a:off x="3555431" y="1839035"/>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Used Everyday</a:t>
          </a:r>
        </a:p>
      </dsp:txBody>
      <dsp:txXfrm>
        <a:off x="3555431" y="1839035"/>
        <a:ext cx="1021691" cy="681127"/>
      </dsp:txXfrm>
    </dsp:sp>
    <dsp:sp modelId="{BC6015FE-C0AA-4FD5-8F7F-CBE4A8B71E10}">
      <dsp:nvSpPr>
        <dsp:cNvPr id="0" name=""/>
        <dsp:cNvSpPr/>
      </dsp:nvSpPr>
      <dsp:spPr>
        <a:xfrm>
          <a:off x="2874303" y="2736421"/>
          <a:ext cx="681127" cy="681127"/>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C645E-D92C-4A04-8576-9624A467C606}">
      <dsp:nvSpPr>
        <dsp:cNvPr id="0" name=""/>
        <dsp:cNvSpPr/>
      </dsp:nvSpPr>
      <dsp:spPr>
        <a:xfrm>
          <a:off x="3555431" y="2734718"/>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COCP &amp; POP</a:t>
          </a:r>
        </a:p>
      </dsp:txBody>
      <dsp:txXfrm>
        <a:off x="3555431" y="2734718"/>
        <a:ext cx="1021691" cy="681127"/>
      </dsp:txXfrm>
    </dsp:sp>
    <dsp:sp modelId="{3D31650D-5A59-4B13-AC30-CD58E6096DA6}">
      <dsp:nvSpPr>
        <dsp:cNvPr id="0" name=""/>
        <dsp:cNvSpPr/>
      </dsp:nvSpPr>
      <dsp:spPr>
        <a:xfrm>
          <a:off x="2874303" y="3632103"/>
          <a:ext cx="681127" cy="68112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91008-8125-47DD-B7EB-D959F8632E2F}">
      <dsp:nvSpPr>
        <dsp:cNvPr id="0" name=""/>
        <dsp:cNvSpPr/>
      </dsp:nvSpPr>
      <dsp:spPr>
        <a:xfrm>
          <a:off x="3555431" y="3630401"/>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Vaginal Rings</a:t>
          </a:r>
        </a:p>
      </dsp:txBody>
      <dsp:txXfrm>
        <a:off x="3555431" y="3630401"/>
        <a:ext cx="1021691" cy="681127"/>
      </dsp:txXfrm>
    </dsp:sp>
    <dsp:sp modelId="{D338A8B4-0A7C-4B02-9E29-FE54B80DA227}">
      <dsp:nvSpPr>
        <dsp:cNvPr id="0" name=""/>
        <dsp:cNvSpPr/>
      </dsp:nvSpPr>
      <dsp:spPr>
        <a:xfrm>
          <a:off x="2874303" y="4527786"/>
          <a:ext cx="681127" cy="681127"/>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5E9A6-D2C0-45DC-8BB7-557729F136CC}">
      <dsp:nvSpPr>
        <dsp:cNvPr id="0" name=""/>
        <dsp:cNvSpPr/>
      </dsp:nvSpPr>
      <dsp:spPr>
        <a:xfrm>
          <a:off x="3555431" y="4526083"/>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Patches</a:t>
          </a:r>
        </a:p>
      </dsp:txBody>
      <dsp:txXfrm>
        <a:off x="3555431" y="4526083"/>
        <a:ext cx="1021691" cy="681127"/>
      </dsp:txXfrm>
    </dsp:sp>
    <dsp:sp modelId="{C8C9E6C1-6ED4-48C9-BBF1-93B1635153C6}">
      <dsp:nvSpPr>
        <dsp:cNvPr id="0" name=""/>
        <dsp:cNvSpPr/>
      </dsp:nvSpPr>
      <dsp:spPr>
        <a:xfrm>
          <a:off x="4747404" y="1840738"/>
          <a:ext cx="681127" cy="681127"/>
        </a:xfrm>
        <a:prstGeom prst="ellipse">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531CD-DB35-4DCF-9B93-1F7C277E468A}">
      <dsp:nvSpPr>
        <dsp:cNvPr id="0" name=""/>
        <dsp:cNvSpPr/>
      </dsp:nvSpPr>
      <dsp:spPr>
        <a:xfrm>
          <a:off x="5428532" y="1839035"/>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Used at the time of Sex</a:t>
          </a:r>
        </a:p>
      </dsp:txBody>
      <dsp:txXfrm>
        <a:off x="5428532" y="1839035"/>
        <a:ext cx="1021691" cy="681127"/>
      </dsp:txXfrm>
    </dsp:sp>
    <dsp:sp modelId="{641E3D0F-2768-4616-9163-C905264D99AA}">
      <dsp:nvSpPr>
        <dsp:cNvPr id="0" name=""/>
        <dsp:cNvSpPr/>
      </dsp:nvSpPr>
      <dsp:spPr>
        <a:xfrm>
          <a:off x="4747404" y="2736421"/>
          <a:ext cx="681127" cy="681127"/>
        </a:xfrm>
        <a:prstGeom prst="ellipse">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2E928-7803-4EA4-A27D-E53123B62958}">
      <dsp:nvSpPr>
        <dsp:cNvPr id="0" name=""/>
        <dsp:cNvSpPr/>
      </dsp:nvSpPr>
      <dsp:spPr>
        <a:xfrm>
          <a:off x="5428532" y="2734718"/>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Male condoms</a:t>
          </a:r>
        </a:p>
      </dsp:txBody>
      <dsp:txXfrm>
        <a:off x="5428532" y="2734718"/>
        <a:ext cx="1021691" cy="681127"/>
      </dsp:txXfrm>
    </dsp:sp>
    <dsp:sp modelId="{65416615-11BA-4010-ACDC-4F43DB236F2F}">
      <dsp:nvSpPr>
        <dsp:cNvPr id="0" name=""/>
        <dsp:cNvSpPr/>
      </dsp:nvSpPr>
      <dsp:spPr>
        <a:xfrm>
          <a:off x="4747404" y="3632103"/>
          <a:ext cx="681127" cy="681127"/>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27300-447E-4885-8F7E-F33097D258F6}">
      <dsp:nvSpPr>
        <dsp:cNvPr id="0" name=""/>
        <dsp:cNvSpPr/>
      </dsp:nvSpPr>
      <dsp:spPr>
        <a:xfrm>
          <a:off x="5428532" y="3630401"/>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Female condoms</a:t>
          </a:r>
        </a:p>
      </dsp:txBody>
      <dsp:txXfrm>
        <a:off x="5428532" y="3630401"/>
        <a:ext cx="1021691" cy="681127"/>
      </dsp:txXfrm>
    </dsp:sp>
    <dsp:sp modelId="{2166589C-F6F2-49A8-BAC5-C500117A97FB}">
      <dsp:nvSpPr>
        <dsp:cNvPr id="0" name=""/>
        <dsp:cNvSpPr/>
      </dsp:nvSpPr>
      <dsp:spPr>
        <a:xfrm>
          <a:off x="4747404" y="4527786"/>
          <a:ext cx="681127" cy="681127"/>
        </a:xfrm>
        <a:prstGeom prst="ellipse">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E1357-A50F-4B69-8A0B-0EF372455101}">
      <dsp:nvSpPr>
        <dsp:cNvPr id="0" name=""/>
        <dsp:cNvSpPr/>
      </dsp:nvSpPr>
      <dsp:spPr>
        <a:xfrm>
          <a:off x="5428532" y="4526083"/>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Diaphragms</a:t>
          </a:r>
        </a:p>
      </dsp:txBody>
      <dsp:txXfrm>
        <a:off x="5428532" y="4526083"/>
        <a:ext cx="1021691" cy="681127"/>
      </dsp:txXfrm>
    </dsp:sp>
    <dsp:sp modelId="{35FDA088-9FE6-4767-807D-8B7A19AABB31}">
      <dsp:nvSpPr>
        <dsp:cNvPr id="0" name=""/>
        <dsp:cNvSpPr/>
      </dsp:nvSpPr>
      <dsp:spPr>
        <a:xfrm>
          <a:off x="6620505" y="945055"/>
          <a:ext cx="681127" cy="681127"/>
        </a:xfrm>
        <a:prstGeom prst="ellipse">
          <a:avLst/>
        </a:prstGeom>
        <a:blipFill>
          <a:blip xmlns:r="http://schemas.openxmlformats.org/officeDocument/2006/relationships" r:embed="rId15"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473FD-B87A-44D0-BBBE-4AA2F5956251}">
      <dsp:nvSpPr>
        <dsp:cNvPr id="0" name=""/>
        <dsp:cNvSpPr/>
      </dsp:nvSpPr>
      <dsp:spPr>
        <a:xfrm>
          <a:off x="7301633" y="943352"/>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Permanent</a:t>
          </a:r>
        </a:p>
        <a:p>
          <a:pPr marL="0" lvl="0" indent="0" algn="l" defTabSz="444500">
            <a:lnSpc>
              <a:spcPct val="90000"/>
            </a:lnSpc>
            <a:spcBef>
              <a:spcPct val="0"/>
            </a:spcBef>
            <a:spcAft>
              <a:spcPct val="35000"/>
            </a:spcAft>
            <a:buNone/>
          </a:pPr>
          <a:r>
            <a:rPr lang="en-GB" sz="1000" b="1" kern="1200" dirty="0"/>
            <a:t>Methods</a:t>
          </a:r>
        </a:p>
      </dsp:txBody>
      <dsp:txXfrm>
        <a:off x="7301633" y="943352"/>
        <a:ext cx="1021691" cy="681127"/>
      </dsp:txXfrm>
    </dsp:sp>
    <dsp:sp modelId="{4FFAFDDE-AB5D-49D2-8DC4-3BD9918FBD5C}">
      <dsp:nvSpPr>
        <dsp:cNvPr id="0" name=""/>
        <dsp:cNvSpPr/>
      </dsp:nvSpPr>
      <dsp:spPr>
        <a:xfrm>
          <a:off x="6620505" y="1840738"/>
          <a:ext cx="681127" cy="681127"/>
        </a:xfrm>
        <a:prstGeom prst="ellipse">
          <a:avLst/>
        </a:prstGeom>
        <a:blipFill>
          <a:blip xmlns:r="http://schemas.openxmlformats.org/officeDocument/2006/relationships" r:embed="rId16"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DC464-0B50-4B33-A37C-8E4D0E1CC544}">
      <dsp:nvSpPr>
        <dsp:cNvPr id="0" name=""/>
        <dsp:cNvSpPr/>
      </dsp:nvSpPr>
      <dsp:spPr>
        <a:xfrm>
          <a:off x="7301633" y="1839035"/>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Female Sterilisation</a:t>
          </a:r>
        </a:p>
      </dsp:txBody>
      <dsp:txXfrm>
        <a:off x="7301633" y="1839035"/>
        <a:ext cx="1021691" cy="681127"/>
      </dsp:txXfrm>
    </dsp:sp>
    <dsp:sp modelId="{18499918-56FC-47CA-97EA-F0B22F76C3B5}">
      <dsp:nvSpPr>
        <dsp:cNvPr id="0" name=""/>
        <dsp:cNvSpPr/>
      </dsp:nvSpPr>
      <dsp:spPr>
        <a:xfrm>
          <a:off x="6620505" y="2736421"/>
          <a:ext cx="681127" cy="681127"/>
        </a:xfrm>
        <a:prstGeom prst="ellipse">
          <a:avLst/>
        </a:prstGeom>
        <a:blipFill>
          <a:blip xmlns:r="http://schemas.openxmlformats.org/officeDocument/2006/relationships" r:embed="rId17">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00DF3-AEEB-40CD-8247-DCC7B986BF7F}">
      <dsp:nvSpPr>
        <dsp:cNvPr id="0" name=""/>
        <dsp:cNvSpPr/>
      </dsp:nvSpPr>
      <dsp:spPr>
        <a:xfrm>
          <a:off x="7301633" y="2734718"/>
          <a:ext cx="1021691" cy="68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Male Sterilisation</a:t>
          </a:r>
        </a:p>
      </dsp:txBody>
      <dsp:txXfrm>
        <a:off x="7301633" y="2734718"/>
        <a:ext cx="1021691" cy="681127"/>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71BC060-AAB4-F844-8A94-747503E3B6C0}" type="datetimeFigureOut">
              <a:rPr lang="en-GB" smtClean="0"/>
              <a:t>08/12/2022</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93490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47443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32060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C748C5E-1AE9-6D4A-B8A9-A0FCF22246B9}"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629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27208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771BC060-AAB4-F844-8A94-747503E3B6C0}"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72915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771BC060-AAB4-F844-8A94-747503E3B6C0}"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47974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1BC060-AAB4-F844-8A94-747503E3B6C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254133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71BC060-AAB4-F844-8A94-747503E3B6C0}" type="datetimeFigureOut">
              <a:rPr lang="en-GB" smtClean="0"/>
              <a:t>08/12/2022</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18585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1BC060-AAB4-F844-8A94-747503E3B6C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68656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71BC060-AAB4-F844-8A94-747503E3B6C0}" type="datetimeFigureOut">
              <a:rPr lang="en-GB" smtClean="0"/>
              <a:t>08/12/2022</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48665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139221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1BC060-AAB4-F844-8A94-747503E3B6C0}"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115923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71BC060-AAB4-F844-8A94-747503E3B6C0}"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3747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BC060-AAB4-F844-8A94-747503E3B6C0}"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279568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102344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1BC060-AAB4-F844-8A94-747503E3B6C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48C5E-1AE9-6D4A-B8A9-A0FCF22246B9}" type="slidenum">
              <a:rPr lang="en-GB" smtClean="0"/>
              <a:t>‹#›</a:t>
            </a:fld>
            <a:endParaRPr lang="en-GB"/>
          </a:p>
        </p:txBody>
      </p:sp>
    </p:spTree>
    <p:extLst>
      <p:ext uri="{BB962C8B-B14F-4D97-AF65-F5344CB8AC3E}">
        <p14:creationId xmlns:p14="http://schemas.microsoft.com/office/powerpoint/2010/main" val="224310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1BC060-AAB4-F844-8A94-747503E3B6C0}" type="datetimeFigureOut">
              <a:rPr lang="en-GB" smtClean="0"/>
              <a:t>08/12/2022</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748C5E-1AE9-6D4A-B8A9-A0FCF22246B9}" type="slidenum">
              <a:rPr lang="en-GB" smtClean="0"/>
              <a:t>‹#›</a:t>
            </a:fld>
            <a:endParaRPr lang="en-GB"/>
          </a:p>
        </p:txBody>
      </p:sp>
    </p:spTree>
    <p:extLst>
      <p:ext uri="{BB962C8B-B14F-4D97-AF65-F5344CB8AC3E}">
        <p14:creationId xmlns:p14="http://schemas.microsoft.com/office/powerpoint/2010/main" val="28992689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exually_transmitted_infection" TargetMode="External"/><Relationship Id="rId2" Type="http://schemas.openxmlformats.org/officeDocument/2006/relationships/hyperlink" Target="https://en.wikipedia.org/wiki/Sex_education" TargetMode="External"/><Relationship Id="rId1" Type="http://schemas.openxmlformats.org/officeDocument/2006/relationships/slideLayout" Target="../slideLayouts/slideLayout2.xml"/><Relationship Id="rId6" Type="http://schemas.openxmlformats.org/officeDocument/2006/relationships/hyperlink" Target="https://en.wikipedia.org/wiki/Infertility" TargetMode="External"/><Relationship Id="rId5" Type="http://schemas.openxmlformats.org/officeDocument/2006/relationships/hyperlink" Target="https://en.wikipedia.org/wiki/Pregnancy#Management" TargetMode="External"/><Relationship Id="rId4" Type="http://schemas.openxmlformats.org/officeDocument/2006/relationships/hyperlink" Target="https://en.wikipedia.org/wiki/Pre-conception_counseli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hyperlink" Target="http://www.mistrymedical.com/graphics/products/large/f3ov27.jpg" TargetMode="Externa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uptodate.com/" TargetMode="External"/><Relationship Id="rId2" Type="http://schemas.openxmlformats.org/officeDocument/2006/relationships/hyperlink" Target="http://www.ffprhc.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E40D-5A00-2347-B6B8-51530AA9F27F}"/>
              </a:ext>
            </a:extLst>
          </p:cNvPr>
          <p:cNvSpPr>
            <a:spLocks noGrp="1"/>
          </p:cNvSpPr>
          <p:nvPr>
            <p:ph type="ctrTitle"/>
          </p:nvPr>
        </p:nvSpPr>
        <p:spPr/>
        <p:txBody>
          <a:bodyPr>
            <a:normAutofit fontScale="90000"/>
          </a:bodyPr>
          <a:lstStyle/>
          <a:p>
            <a:pPr algn="ctr"/>
            <a:r>
              <a:rPr lang="en-GB" b="1" dirty="0">
                <a:solidFill>
                  <a:schemeClr val="tx2"/>
                </a:solidFill>
                <a:latin typeface="Berlin Sans FB Demi" pitchFamily="34" charset="0"/>
              </a:rPr>
              <a:t>Contraception &amp; Sexual Health</a:t>
            </a:r>
            <a:br>
              <a:rPr lang="en-GB" b="1" dirty="0">
                <a:solidFill>
                  <a:schemeClr val="tx2"/>
                </a:solidFill>
                <a:latin typeface="Berlin Sans FB Demi" pitchFamily="34" charset="0"/>
              </a:rPr>
            </a:br>
            <a:r>
              <a:rPr lang="en-GB" sz="4000" dirty="0">
                <a:solidFill>
                  <a:schemeClr val="tx2"/>
                </a:solidFill>
                <a:latin typeface="Berlin Sans FB Demi" pitchFamily="34" charset="0"/>
              </a:rPr>
              <a:t>( </a:t>
            </a:r>
            <a:r>
              <a:rPr lang="en-GB" sz="4000" b="1" dirty="0">
                <a:solidFill>
                  <a:schemeClr val="tx2"/>
                </a:solidFill>
                <a:latin typeface="Berlin Sans FB Demi" pitchFamily="34" charset="0"/>
              </a:rPr>
              <a:t>C</a:t>
            </a:r>
            <a:r>
              <a:rPr lang="en-GB" sz="4000" b="1" cap="none" dirty="0">
                <a:solidFill>
                  <a:schemeClr val="tx2"/>
                </a:solidFill>
                <a:latin typeface="Berlin Sans FB Demi" pitchFamily="34" charset="0"/>
              </a:rPr>
              <a:t>a</a:t>
            </a:r>
            <a:r>
              <a:rPr lang="en-GB" sz="4000" b="1" dirty="0">
                <a:solidFill>
                  <a:schemeClr val="tx2"/>
                </a:solidFill>
                <a:latin typeface="Berlin Sans FB Demi" pitchFamily="34" charset="0"/>
              </a:rPr>
              <a:t>SH</a:t>
            </a:r>
            <a:r>
              <a:rPr lang="en-GB" sz="4000" dirty="0">
                <a:solidFill>
                  <a:schemeClr val="tx2"/>
                </a:solidFill>
                <a:latin typeface="Berlin Sans FB Demi" pitchFamily="34" charset="0"/>
              </a:rPr>
              <a:t> )</a:t>
            </a:r>
            <a:endParaRPr lang="en-GB" dirty="0"/>
          </a:p>
        </p:txBody>
      </p:sp>
      <p:sp>
        <p:nvSpPr>
          <p:cNvPr id="3" name="Subtitle 2">
            <a:extLst>
              <a:ext uri="{FF2B5EF4-FFF2-40B4-BE49-F238E27FC236}">
                <a16:creationId xmlns:a16="http://schemas.microsoft.com/office/drawing/2014/main" id="{6DDACB66-4FBE-7B45-BD19-6F64DE85318D}"/>
              </a:ext>
            </a:extLst>
          </p:cNvPr>
          <p:cNvSpPr>
            <a:spLocks noGrp="1"/>
          </p:cNvSpPr>
          <p:nvPr>
            <p:ph type="subTitle" idx="1"/>
          </p:nvPr>
        </p:nvSpPr>
        <p:spPr>
          <a:xfrm>
            <a:off x="1962615" y="4011342"/>
            <a:ext cx="9448800" cy="1825095"/>
          </a:xfrm>
        </p:spPr>
        <p:txBody>
          <a:bodyPr>
            <a:normAutofit/>
          </a:bodyPr>
          <a:lstStyle/>
          <a:p>
            <a:pPr algn="r"/>
            <a:r>
              <a:rPr lang="en-US" sz="1600" b="1" dirty="0" err="1"/>
              <a:t>Dionysis</a:t>
            </a:r>
            <a:r>
              <a:rPr lang="en-US" sz="1600" b="1" dirty="0"/>
              <a:t> </a:t>
            </a:r>
            <a:r>
              <a:rPr lang="en-US" sz="1600" b="1" dirty="0" err="1"/>
              <a:t>Vaidakis</a:t>
            </a:r>
            <a:endParaRPr lang="en-US" sz="1600" b="1" dirty="0"/>
          </a:p>
          <a:p>
            <a:pPr algn="r"/>
            <a:r>
              <a:rPr lang="en-US" sz="1600" b="1" dirty="0"/>
              <a:t>Obstetrician &amp;Gynecologist</a:t>
            </a:r>
          </a:p>
          <a:p>
            <a:pPr algn="r"/>
            <a:r>
              <a:rPr lang="en-US" sz="1600" b="1" dirty="0"/>
              <a:t>Clinical Assistant Professor</a:t>
            </a:r>
          </a:p>
          <a:p>
            <a:pPr algn="r"/>
            <a:r>
              <a:rPr lang="en-GB" sz="1600" b="1" dirty="0" err="1"/>
              <a:t>vaidakis.d@unic.ac.cy</a:t>
            </a:r>
            <a:endParaRPr lang="en-GB" sz="1600" b="1" dirty="0"/>
          </a:p>
        </p:txBody>
      </p:sp>
    </p:spTree>
    <p:extLst>
      <p:ext uri="{BB962C8B-B14F-4D97-AF65-F5344CB8AC3E}">
        <p14:creationId xmlns:p14="http://schemas.microsoft.com/office/powerpoint/2010/main" val="3464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GB" sz="3600" b="1" dirty="0">
                <a:solidFill>
                  <a:schemeClr val="tx2"/>
                </a:solidFill>
                <a:latin typeface="Berlin Sans FB Demi" pitchFamily="34" charset="0"/>
              </a:rPr>
              <a:t>Main goa</a:t>
            </a:r>
            <a:r>
              <a:rPr lang="en-US" sz="3600" b="1" dirty="0">
                <a:solidFill>
                  <a:schemeClr val="tx2"/>
                </a:solidFill>
                <a:latin typeface="Berlin Sans FB Demi" pitchFamily="34" charset="0"/>
              </a:rPr>
              <a:t>L</a:t>
            </a:r>
            <a:r>
              <a:rPr lang="en-GB" sz="3600" b="1" dirty="0">
                <a:solidFill>
                  <a:schemeClr val="tx2"/>
                </a:solidFill>
                <a:latin typeface="Berlin Sans FB Demi" pitchFamily="34" charset="0"/>
              </a:rPr>
              <a:t>s of family planning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lnSpcReduction="10000"/>
          </a:bodyPr>
          <a:lstStyle/>
          <a:p>
            <a:r>
              <a:rPr lang="en-GB" sz="3200" b="1" dirty="0"/>
              <a:t>Number of children</a:t>
            </a:r>
          </a:p>
          <a:p>
            <a:r>
              <a:rPr lang="en-GB" sz="3200" b="1" dirty="0"/>
              <a:t>Time</a:t>
            </a:r>
          </a:p>
          <a:p>
            <a:r>
              <a:rPr lang="en-GB" sz="3200" b="1" dirty="0"/>
              <a:t>Place </a:t>
            </a:r>
          </a:p>
          <a:p>
            <a:pPr marL="0" indent="0">
              <a:buNone/>
            </a:pPr>
            <a:endParaRPr lang="en-GB" sz="3200" b="1" dirty="0"/>
          </a:p>
          <a:p>
            <a:pPr marL="0" indent="0">
              <a:buNone/>
            </a:pPr>
            <a:endParaRPr lang="en-GB" sz="3200" b="1" dirty="0"/>
          </a:p>
          <a:p>
            <a:pPr marL="0" indent="0">
              <a:buNone/>
            </a:pPr>
            <a:r>
              <a:rPr lang="en-GB" sz="3200" b="1" dirty="0"/>
              <a:t>BUT also :</a:t>
            </a:r>
          </a:p>
          <a:p>
            <a:pPr marL="0" indent="0">
              <a:buNone/>
            </a:pPr>
            <a:endParaRPr lang="en-GB" sz="3200" b="1" dirty="0"/>
          </a:p>
          <a:p>
            <a:r>
              <a:rPr lang="en-GB" sz="3200" b="1" dirty="0"/>
              <a:t>Decrease Abortions rates</a:t>
            </a:r>
          </a:p>
          <a:p>
            <a:r>
              <a:rPr lang="en-GB" sz="3200" b="1" dirty="0"/>
              <a:t>AND especially unsafe abortion</a:t>
            </a:r>
          </a:p>
          <a:p>
            <a:endParaRPr lang="en-GB" dirty="0"/>
          </a:p>
        </p:txBody>
      </p:sp>
    </p:spTree>
    <p:extLst>
      <p:ext uri="{BB962C8B-B14F-4D97-AF65-F5344CB8AC3E}">
        <p14:creationId xmlns:p14="http://schemas.microsoft.com/office/powerpoint/2010/main" val="20530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GB" sz="3600" b="1" dirty="0">
                <a:solidFill>
                  <a:schemeClr val="tx2"/>
                </a:solidFill>
                <a:latin typeface="Berlin Sans FB Demi" pitchFamily="34" charset="0"/>
              </a:rPr>
              <a:t>abortions</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447501"/>
            <a:ext cx="10820400" cy="5038815"/>
          </a:xfrm>
        </p:spPr>
        <p:txBody>
          <a:bodyPr/>
          <a:lstStyle/>
          <a:p>
            <a:r>
              <a:rPr lang="en-GB" dirty="0"/>
              <a:t>For 2017, the Guttmacher Institute IN USA :</a:t>
            </a:r>
          </a:p>
          <a:p>
            <a:pPr lvl="1"/>
            <a:r>
              <a:rPr lang="en-GB" b="1" dirty="0"/>
              <a:t>Abortions:</a:t>
            </a:r>
            <a:r>
              <a:rPr lang="en-GB" dirty="0"/>
              <a:t> 862,320 (historic low) </a:t>
            </a:r>
          </a:p>
          <a:p>
            <a:pPr lvl="1"/>
            <a:endParaRPr lang="en-GB" dirty="0"/>
          </a:p>
          <a:p>
            <a:pPr lvl="1"/>
            <a:r>
              <a:rPr lang="en-GB" b="1" dirty="0"/>
              <a:t>abortion rate</a:t>
            </a:r>
            <a:r>
              <a:rPr lang="en-GB" dirty="0"/>
              <a:t> 13.5 </a:t>
            </a:r>
            <a:r>
              <a:rPr lang="en-GB" b="1" dirty="0"/>
              <a:t>abortions</a:t>
            </a:r>
            <a:r>
              <a:rPr lang="en-GB" dirty="0"/>
              <a:t> per 1,000 aged 15 to 44 years </a:t>
            </a:r>
          </a:p>
          <a:p>
            <a:pPr lvl="1"/>
            <a:endParaRPr lang="en-GB" b="1" dirty="0"/>
          </a:p>
          <a:p>
            <a:pPr lvl="1"/>
            <a:r>
              <a:rPr lang="en-GB" b="1" dirty="0"/>
              <a:t>abortion rate</a:t>
            </a:r>
            <a:r>
              <a:rPr lang="en-GB" dirty="0"/>
              <a:t>  18.4 </a:t>
            </a:r>
            <a:r>
              <a:rPr lang="en-GB" b="1" dirty="0"/>
              <a:t>abortions</a:t>
            </a:r>
            <a:r>
              <a:rPr lang="en-GB" dirty="0"/>
              <a:t> per 100 pregnancies ending in </a:t>
            </a:r>
            <a:r>
              <a:rPr lang="en-GB" b="1" dirty="0"/>
              <a:t>abortion</a:t>
            </a:r>
            <a:r>
              <a:rPr lang="en-GB" dirty="0"/>
              <a:t> or live birth.</a:t>
            </a:r>
          </a:p>
        </p:txBody>
      </p:sp>
      <p:pic>
        <p:nvPicPr>
          <p:cNvPr id="5" name="Picture 4">
            <a:extLst>
              <a:ext uri="{FF2B5EF4-FFF2-40B4-BE49-F238E27FC236}">
                <a16:creationId xmlns:a16="http://schemas.microsoft.com/office/drawing/2014/main" id="{60B1CB6D-13E0-FC48-90D9-5159B0F751DF}"/>
              </a:ext>
            </a:extLst>
          </p:cNvPr>
          <p:cNvPicPr>
            <a:picLocks noChangeAspect="1"/>
          </p:cNvPicPr>
          <p:nvPr/>
        </p:nvPicPr>
        <p:blipFill>
          <a:blip r:embed="rId2"/>
          <a:stretch>
            <a:fillRect/>
          </a:stretch>
        </p:blipFill>
        <p:spPr>
          <a:xfrm>
            <a:off x="0" y="1152482"/>
            <a:ext cx="12192000" cy="5628851"/>
          </a:xfrm>
          <a:prstGeom prst="rect">
            <a:avLst/>
          </a:prstGeom>
        </p:spPr>
      </p:pic>
    </p:spTree>
    <p:extLst>
      <p:ext uri="{BB962C8B-B14F-4D97-AF65-F5344CB8AC3E}">
        <p14:creationId xmlns:p14="http://schemas.microsoft.com/office/powerpoint/2010/main" val="8800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GB" sz="3600" b="1" dirty="0">
                <a:solidFill>
                  <a:schemeClr val="tx2"/>
                </a:solidFill>
                <a:latin typeface="Berlin Sans FB Demi" pitchFamily="34" charset="0"/>
              </a:rPr>
              <a:t>W.H.O. and unsafe abortions</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dirty="0"/>
              <a:t>According to WHO </a:t>
            </a:r>
            <a:r>
              <a:rPr lang="en-GB" b="1" dirty="0"/>
              <a:t>statistics</a:t>
            </a:r>
            <a:r>
              <a:rPr lang="en-GB" dirty="0"/>
              <a:t>, the risk </a:t>
            </a:r>
            <a:r>
              <a:rPr lang="en-GB" b="1" dirty="0"/>
              <a:t>rate</a:t>
            </a:r>
            <a:r>
              <a:rPr lang="en-GB" dirty="0"/>
              <a:t> for </a:t>
            </a:r>
            <a:r>
              <a:rPr lang="en-GB" b="1" dirty="0"/>
              <a:t>unsafe abortion</a:t>
            </a:r>
            <a:r>
              <a:rPr lang="en-GB" dirty="0"/>
              <a:t> is 1/270</a:t>
            </a:r>
          </a:p>
          <a:p>
            <a:r>
              <a:rPr lang="en-GB" b="1" dirty="0"/>
              <a:t>unsafe abortion</a:t>
            </a:r>
            <a:r>
              <a:rPr lang="en-GB" dirty="0"/>
              <a:t> is responsible for at least 8% of maternal deaths. </a:t>
            </a:r>
          </a:p>
          <a:p>
            <a:endParaRPr lang="en-GB" dirty="0"/>
          </a:p>
          <a:p>
            <a:r>
              <a:rPr lang="en-GB" dirty="0"/>
              <a:t>Worldwide, 48% of all induced </a:t>
            </a:r>
            <a:r>
              <a:rPr lang="en-GB" b="1" dirty="0"/>
              <a:t>abortions</a:t>
            </a:r>
            <a:r>
              <a:rPr lang="en-GB" dirty="0"/>
              <a:t> are </a:t>
            </a:r>
            <a:r>
              <a:rPr lang="en-GB" b="1" dirty="0"/>
              <a:t>unsafe (</a:t>
            </a:r>
            <a:r>
              <a:rPr lang="en-GB" dirty="0"/>
              <a:t>25 million women)</a:t>
            </a:r>
          </a:p>
          <a:p>
            <a:endParaRPr lang="en-GB" dirty="0"/>
          </a:p>
          <a:p>
            <a:r>
              <a:rPr lang="en-GB" dirty="0"/>
              <a:t>2-7 million women each year survive unsafe abortion but sustain long-term damage or disease</a:t>
            </a:r>
          </a:p>
          <a:p>
            <a:endParaRPr lang="en-GB" dirty="0"/>
          </a:p>
          <a:p>
            <a:r>
              <a:rPr lang="en-GB" dirty="0"/>
              <a:t>The British Medical Bulletin reported in 2003 that 70,000 women a year die from </a:t>
            </a:r>
            <a:r>
              <a:rPr lang="en-GB" b="1" dirty="0"/>
              <a:t>unsafe abortion</a:t>
            </a:r>
            <a:r>
              <a:rPr lang="en-GB" dirty="0"/>
              <a:t>.</a:t>
            </a:r>
          </a:p>
        </p:txBody>
      </p:sp>
      <p:pic>
        <p:nvPicPr>
          <p:cNvPr id="5" name="Picture 4">
            <a:extLst>
              <a:ext uri="{FF2B5EF4-FFF2-40B4-BE49-F238E27FC236}">
                <a16:creationId xmlns:a16="http://schemas.microsoft.com/office/drawing/2014/main" id="{0F85D2A6-6AC6-8749-BC33-A0D387AE6A60}"/>
              </a:ext>
            </a:extLst>
          </p:cNvPr>
          <p:cNvPicPr>
            <a:picLocks noChangeAspect="1"/>
          </p:cNvPicPr>
          <p:nvPr/>
        </p:nvPicPr>
        <p:blipFill>
          <a:blip r:embed="rId2"/>
          <a:stretch>
            <a:fillRect/>
          </a:stretch>
        </p:blipFill>
        <p:spPr>
          <a:xfrm>
            <a:off x="0" y="2406349"/>
            <a:ext cx="12192000" cy="2585858"/>
          </a:xfrm>
          <a:prstGeom prst="rect">
            <a:avLst/>
          </a:prstGeom>
        </p:spPr>
      </p:pic>
    </p:spTree>
    <p:extLst>
      <p:ext uri="{BB962C8B-B14F-4D97-AF65-F5344CB8AC3E}">
        <p14:creationId xmlns:p14="http://schemas.microsoft.com/office/powerpoint/2010/main" val="35404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GB" sz="3600" b="1" dirty="0">
                <a:solidFill>
                  <a:schemeClr val="tx2"/>
                </a:solidFill>
                <a:latin typeface="Berlin Sans FB Demi" pitchFamily="34" charset="0"/>
              </a:rPr>
              <a:t>sexual health and pregnancy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85000" lnSpcReduction="10000"/>
          </a:bodyPr>
          <a:lstStyle/>
          <a:p>
            <a:pPr>
              <a:lnSpc>
                <a:spcPct val="150000"/>
              </a:lnSpc>
            </a:pPr>
            <a:r>
              <a:rPr lang="en-GB" b="1" dirty="0"/>
              <a:t>SEXUAL HEALTH</a:t>
            </a:r>
          </a:p>
          <a:p>
            <a:pPr lvl="1">
              <a:lnSpc>
                <a:spcPct val="150000"/>
              </a:lnSpc>
            </a:pPr>
            <a:r>
              <a:rPr lang="en-GB" b="1" dirty="0"/>
              <a:t>WHO definition </a:t>
            </a:r>
          </a:p>
          <a:p>
            <a:pPr>
              <a:lnSpc>
                <a:spcPct val="150000"/>
              </a:lnSpc>
            </a:pPr>
            <a:r>
              <a:rPr lang="en-GB" b="1" dirty="0"/>
              <a:t>SEXUALITY AND SOCIETY </a:t>
            </a:r>
          </a:p>
          <a:p>
            <a:pPr lvl="1">
              <a:lnSpc>
                <a:spcPct val="150000"/>
              </a:lnSpc>
            </a:pPr>
            <a:r>
              <a:rPr lang="en-GB" dirty="0"/>
              <a:t>Sex for reproduction?</a:t>
            </a:r>
          </a:p>
          <a:p>
            <a:pPr>
              <a:lnSpc>
                <a:spcPct val="150000"/>
              </a:lnSpc>
            </a:pPr>
            <a:endParaRPr lang="en-GB" b="1" dirty="0"/>
          </a:p>
          <a:p>
            <a:pPr>
              <a:lnSpc>
                <a:spcPct val="150000"/>
              </a:lnSpc>
            </a:pPr>
            <a:r>
              <a:rPr lang="en-GB" b="1" dirty="0"/>
              <a:t>ADOLESCENT SEXUAL BEHAVIOR </a:t>
            </a:r>
            <a:endParaRPr lang="en-GB" dirty="0"/>
          </a:p>
          <a:p>
            <a:pPr lvl="1">
              <a:lnSpc>
                <a:spcPct val="150000"/>
              </a:lnSpc>
            </a:pPr>
            <a:r>
              <a:rPr lang="en-GB" dirty="0"/>
              <a:t>Approximately 38 percent of high school youth report having had sexual intercourse, and 27 percent report being currently sexually active </a:t>
            </a:r>
          </a:p>
          <a:p>
            <a:pPr lvl="1">
              <a:lnSpc>
                <a:spcPct val="150000"/>
              </a:lnSpc>
            </a:pPr>
            <a:r>
              <a:rPr lang="en-GB" dirty="0"/>
              <a:t>males age 15 to 24 years reported having their first sexual intercourse before age 13 years</a:t>
            </a:r>
          </a:p>
          <a:p>
            <a:pPr lvl="1">
              <a:lnSpc>
                <a:spcPct val="150000"/>
              </a:lnSpc>
            </a:pPr>
            <a:r>
              <a:rPr lang="en-GB" dirty="0"/>
              <a:t>8.5 % of those with sexual initiation before age 13 years described their first episode of sexual intercourse as unwanted </a:t>
            </a:r>
          </a:p>
          <a:p>
            <a:endParaRPr lang="en-GB" dirty="0"/>
          </a:p>
        </p:txBody>
      </p:sp>
      <p:pic>
        <p:nvPicPr>
          <p:cNvPr id="3074" name="Picture 2" descr="Gender, Sexuality, and Society | The American University of Paris">
            <a:extLst>
              <a:ext uri="{FF2B5EF4-FFF2-40B4-BE49-F238E27FC236}">
                <a16:creationId xmlns:a16="http://schemas.microsoft.com/office/drawing/2014/main" id="{772018A9-ED77-C344-888E-00D228B11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8878"/>
            <a:ext cx="12192000"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4973444" y="0"/>
            <a:ext cx="7162148" cy="1326995"/>
          </a:xfrm>
        </p:spPr>
        <p:txBody>
          <a:bodyPr>
            <a:normAutofit/>
          </a:bodyPr>
          <a:lstStyle/>
          <a:p>
            <a:r>
              <a:rPr lang="en-GB" sz="3600" b="1" dirty="0">
                <a:solidFill>
                  <a:schemeClr val="tx2"/>
                </a:solidFill>
                <a:latin typeface="Berlin Sans FB Demi" pitchFamily="34" charset="0"/>
              </a:rPr>
              <a:t>Health ISSUES AND OUTCOMES RELATED TO SEXUALITY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819185"/>
            <a:ext cx="10820400" cy="5038815"/>
          </a:xfrm>
        </p:spPr>
        <p:txBody>
          <a:bodyPr/>
          <a:lstStyle/>
          <a:p>
            <a:pPr>
              <a:lnSpc>
                <a:spcPct val="150000"/>
              </a:lnSpc>
            </a:pPr>
            <a:r>
              <a:rPr lang="en-GB" b="1" u="sng" dirty="0"/>
              <a:t>Unwonted</a:t>
            </a:r>
            <a:r>
              <a:rPr lang="en-GB" b="1" dirty="0"/>
              <a:t> Pregnancy </a:t>
            </a:r>
          </a:p>
          <a:p>
            <a:pPr>
              <a:lnSpc>
                <a:spcPct val="150000"/>
              </a:lnSpc>
            </a:pPr>
            <a:endParaRPr lang="en-GB" dirty="0"/>
          </a:p>
          <a:p>
            <a:pPr>
              <a:lnSpc>
                <a:spcPct val="150000"/>
              </a:lnSpc>
            </a:pPr>
            <a:r>
              <a:rPr lang="en-GB" b="1" dirty="0"/>
              <a:t>STIs and HIV </a:t>
            </a:r>
            <a:endParaRPr lang="en-GB" dirty="0"/>
          </a:p>
          <a:p>
            <a:pPr lvl="1">
              <a:lnSpc>
                <a:spcPct val="150000"/>
              </a:lnSpc>
            </a:pPr>
            <a:r>
              <a:rPr lang="en-GB" dirty="0"/>
              <a:t>Approximately 19 million STIs occur each year in the United States, of which a disproportionate number (9 million) occur in adolescents </a:t>
            </a:r>
          </a:p>
          <a:p>
            <a:pPr>
              <a:lnSpc>
                <a:spcPct val="150000"/>
              </a:lnSpc>
            </a:pPr>
            <a:r>
              <a:rPr lang="en-GB" b="1" dirty="0"/>
              <a:t>Victimization </a:t>
            </a:r>
            <a:endParaRPr lang="en-GB" dirty="0"/>
          </a:p>
          <a:p>
            <a:pPr lvl="1">
              <a:lnSpc>
                <a:spcPct val="150000"/>
              </a:lnSpc>
            </a:pPr>
            <a:r>
              <a:rPr lang="en-GB" b="1" dirty="0"/>
              <a:t>Teen dating violence </a:t>
            </a:r>
            <a:endParaRPr lang="en-GB" dirty="0"/>
          </a:p>
          <a:p>
            <a:pPr lvl="1">
              <a:lnSpc>
                <a:spcPct val="150000"/>
              </a:lnSpc>
            </a:pPr>
            <a:r>
              <a:rPr lang="en-GB" b="1" dirty="0"/>
              <a:t>Sexual minoritized youth </a:t>
            </a:r>
            <a:endParaRPr lang="en-GB" dirty="0"/>
          </a:p>
          <a:p>
            <a:endParaRPr lang="en-GB" dirty="0"/>
          </a:p>
        </p:txBody>
      </p:sp>
    </p:spTree>
    <p:extLst>
      <p:ext uri="{BB962C8B-B14F-4D97-AF65-F5344CB8AC3E}">
        <p14:creationId xmlns:p14="http://schemas.microsoft.com/office/powerpoint/2010/main" val="18418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356260" y="245082"/>
            <a:ext cx="11862460" cy="639821"/>
          </a:xfrm>
        </p:spPr>
        <p:txBody>
          <a:bodyPr>
            <a:normAutofit/>
          </a:bodyPr>
          <a:lstStyle/>
          <a:p>
            <a:r>
              <a:rPr lang="en-GB" sz="3600" b="1" dirty="0">
                <a:solidFill>
                  <a:schemeClr val="tx2"/>
                </a:solidFill>
                <a:latin typeface="Berlin Sans FB Demi" pitchFamily="34" charset="0"/>
              </a:rPr>
              <a:t>ISSUES FOR THE </a:t>
            </a:r>
            <a:r>
              <a:rPr lang="en-GB" sz="3600" b="1" dirty="0" err="1">
                <a:solidFill>
                  <a:schemeClr val="tx2"/>
                </a:solidFill>
                <a:latin typeface="Berlin Sans FB Demi" pitchFamily="34" charset="0"/>
              </a:rPr>
              <a:t>HEaLTH</a:t>
            </a:r>
            <a:r>
              <a:rPr lang="en-GB" sz="3600" b="1" dirty="0">
                <a:solidFill>
                  <a:schemeClr val="tx2"/>
                </a:solidFill>
                <a:latin typeface="Berlin Sans FB Demi" pitchFamily="34" charset="0"/>
              </a:rPr>
              <a:t> CARE PROVIDER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a:bodyPr>
          <a:lstStyle/>
          <a:p>
            <a:pPr>
              <a:lnSpc>
                <a:spcPct val="150000"/>
              </a:lnSpc>
            </a:pPr>
            <a:r>
              <a:rPr lang="en-GB" b="1" dirty="0"/>
              <a:t>Provision of education </a:t>
            </a:r>
          </a:p>
          <a:p>
            <a:pPr>
              <a:lnSpc>
                <a:spcPct val="150000"/>
              </a:lnSpc>
            </a:pPr>
            <a:r>
              <a:rPr lang="en-GB" b="1" dirty="0"/>
              <a:t>Overcoming barriers </a:t>
            </a:r>
          </a:p>
          <a:p>
            <a:pPr>
              <a:lnSpc>
                <a:spcPct val="150000"/>
              </a:lnSpc>
            </a:pPr>
            <a:r>
              <a:rPr lang="en-GB" b="1" dirty="0"/>
              <a:t>Principles of care </a:t>
            </a:r>
          </a:p>
          <a:p>
            <a:pPr>
              <a:lnSpc>
                <a:spcPct val="150000"/>
              </a:lnSpc>
            </a:pPr>
            <a:r>
              <a:rPr lang="en-GB" b="1" dirty="0"/>
              <a:t>Confidentiality </a:t>
            </a:r>
          </a:p>
          <a:p>
            <a:pPr>
              <a:lnSpc>
                <a:spcPct val="150000"/>
              </a:lnSpc>
            </a:pPr>
            <a:r>
              <a:rPr lang="en-GB" b="1" dirty="0"/>
              <a:t>Normalization </a:t>
            </a:r>
          </a:p>
          <a:p>
            <a:pPr lvl="1">
              <a:lnSpc>
                <a:spcPct val="150000"/>
              </a:lnSpc>
            </a:pPr>
            <a:r>
              <a:rPr lang="en-GB" b="1" dirty="0"/>
              <a:t>‘’It is normal to have sex at your age’’</a:t>
            </a:r>
          </a:p>
          <a:p>
            <a:pPr>
              <a:lnSpc>
                <a:spcPct val="150000"/>
              </a:lnSpc>
            </a:pPr>
            <a:r>
              <a:rPr lang="en-GB" b="1" dirty="0"/>
              <a:t>Respect </a:t>
            </a:r>
          </a:p>
          <a:p>
            <a:pPr>
              <a:lnSpc>
                <a:spcPct val="150000"/>
              </a:lnSpc>
            </a:pPr>
            <a:r>
              <a:rPr lang="en-GB" b="1" dirty="0"/>
              <a:t>Avoid assumptions </a:t>
            </a:r>
          </a:p>
          <a:p>
            <a:endParaRPr lang="en-GB" dirty="0"/>
          </a:p>
        </p:txBody>
      </p:sp>
    </p:spTree>
    <p:extLst>
      <p:ext uri="{BB962C8B-B14F-4D97-AF65-F5344CB8AC3E}">
        <p14:creationId xmlns:p14="http://schemas.microsoft.com/office/powerpoint/2010/main" val="6876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US" sz="3600" b="1" dirty="0">
                <a:solidFill>
                  <a:schemeClr val="tx2"/>
                </a:solidFill>
                <a:latin typeface="Berlin Sans FB Demi" pitchFamily="34" charset="0"/>
              </a:rPr>
              <a:t>Ethic</a:t>
            </a:r>
            <a:r>
              <a:rPr lang="en-GB" sz="3600" b="1" dirty="0">
                <a:solidFill>
                  <a:schemeClr val="tx2"/>
                </a:solidFill>
                <a:latin typeface="Berlin Sans FB Demi" pitchFamily="34" charset="0"/>
              </a:rPr>
              <a:t>a</a:t>
            </a:r>
            <a:r>
              <a:rPr lang="en-US" sz="3600" b="1" dirty="0">
                <a:solidFill>
                  <a:schemeClr val="tx2"/>
                </a:solidFill>
                <a:latin typeface="Berlin Sans FB Demi" pitchFamily="34" charset="0"/>
              </a:rPr>
              <a:t>l considerations</a:t>
            </a:r>
            <a:endParaRPr lang="en-GB" sz="3600" b="1" dirty="0">
              <a:solidFill>
                <a:schemeClr val="tx2"/>
              </a:solidFill>
              <a:latin typeface="Berlin Sans FB Demi" pitchFamily="34" charset="0"/>
            </a:endParaRP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1220190" y="1132370"/>
            <a:ext cx="10820400" cy="5038815"/>
          </a:xfrm>
        </p:spPr>
        <p:txBody>
          <a:bodyPr/>
          <a:lstStyle/>
          <a:p>
            <a:r>
              <a:rPr lang="en-US" dirty="0">
                <a:latin typeface="Calibri" charset="0"/>
              </a:rPr>
              <a:t>What does it mean to be professional?</a:t>
            </a:r>
          </a:p>
          <a:p>
            <a:endParaRPr lang="en-GB" dirty="0"/>
          </a:p>
          <a:p>
            <a:r>
              <a:rPr lang="en-GB" dirty="0"/>
              <a:t>Abortion Yes or No</a:t>
            </a:r>
          </a:p>
          <a:p>
            <a:r>
              <a:rPr lang="en-GB" dirty="0"/>
              <a:t>Age of first sexual intercourse </a:t>
            </a:r>
          </a:p>
          <a:p>
            <a:endParaRPr lang="en-GB" dirty="0"/>
          </a:p>
          <a:p>
            <a:pPr marL="0" indent="0">
              <a:buNone/>
            </a:pPr>
            <a:endParaRPr lang="en-GB" dirty="0"/>
          </a:p>
          <a:p>
            <a:r>
              <a:rPr lang="en-GB" dirty="0"/>
              <a:t>Develop your own ethical red lines </a:t>
            </a:r>
          </a:p>
          <a:p>
            <a:endParaRPr lang="en-GB" dirty="0"/>
          </a:p>
        </p:txBody>
      </p:sp>
      <p:pic>
        <p:nvPicPr>
          <p:cNvPr id="4" name="Picture 2">
            <a:extLst>
              <a:ext uri="{FF2B5EF4-FFF2-40B4-BE49-F238E27FC236}">
                <a16:creationId xmlns:a16="http://schemas.microsoft.com/office/drawing/2014/main" id="{B4B8F782-A0A9-E64D-B8C2-A63ABC1A8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35" y="1233979"/>
            <a:ext cx="9384475" cy="4835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47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1116280" y="233547"/>
            <a:ext cx="10389920" cy="639821"/>
          </a:xfrm>
        </p:spPr>
        <p:txBody>
          <a:bodyPr vert="horz" lIns="91440" tIns="45720" rIns="91440" bIns="45720" rtlCol="0" anchor="ctr">
            <a:normAutofit/>
          </a:bodyPr>
          <a:lstStyle/>
          <a:p>
            <a:r>
              <a:rPr lang="en-US" sz="3600" b="1" dirty="0">
                <a:solidFill>
                  <a:schemeClr val="tx2"/>
                </a:solidFill>
                <a:latin typeface="Berlin Sans FB Demi" pitchFamily="34" charset="0"/>
              </a:rPr>
              <a:t>Why Contraception  AND NOT </a:t>
            </a:r>
            <a:r>
              <a:rPr lang="en-GB" sz="3600" b="1" dirty="0">
                <a:solidFill>
                  <a:schemeClr val="tx2"/>
                </a:solidFill>
                <a:latin typeface="Berlin Sans FB Demi" pitchFamily="34" charset="0"/>
              </a:rPr>
              <a:t>abstinence</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3" descr="j0217280.pict">
            <a:extLst>
              <a:ext uri="{FF2B5EF4-FFF2-40B4-BE49-F238E27FC236}">
                <a16:creationId xmlns:a16="http://schemas.microsoft.com/office/drawing/2014/main" id="{9AFE461D-B71E-F942-AF3F-D5831159C8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9304" y="1071374"/>
            <a:ext cx="3734981" cy="2457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j0217278.pict">
            <a:extLst>
              <a:ext uri="{FF2B5EF4-FFF2-40B4-BE49-F238E27FC236}">
                <a16:creationId xmlns:a16="http://schemas.microsoft.com/office/drawing/2014/main" id="{28E331BD-0F3A-3945-8507-54F9682C4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8587" y="4503061"/>
            <a:ext cx="4053020" cy="1824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C2DDCDB6-4FE9-294E-9CB8-E27EE8961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587" y="2499128"/>
            <a:ext cx="27940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3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6171-AF18-D44B-B274-424257F288ED}"/>
              </a:ext>
            </a:extLst>
          </p:cNvPr>
          <p:cNvSpPr>
            <a:spLocks noGrp="1"/>
          </p:cNvSpPr>
          <p:nvPr>
            <p:ph type="title"/>
          </p:nvPr>
        </p:nvSpPr>
        <p:spPr/>
        <p:txBody>
          <a:bodyPr/>
          <a:lstStyle/>
          <a:p>
            <a:r>
              <a:rPr lang="en-GB" b="1" dirty="0">
                <a:solidFill>
                  <a:schemeClr val="tx2"/>
                </a:solidFill>
                <a:latin typeface="Berlin Sans FB Demi" pitchFamily="34" charset="0"/>
              </a:rPr>
              <a:t>Physiology</a:t>
            </a:r>
          </a:p>
        </p:txBody>
      </p:sp>
      <p:sp>
        <p:nvSpPr>
          <p:cNvPr id="3" name="Text Placeholder 2">
            <a:extLst>
              <a:ext uri="{FF2B5EF4-FFF2-40B4-BE49-F238E27FC236}">
                <a16:creationId xmlns:a16="http://schemas.microsoft.com/office/drawing/2014/main" id="{24FD75FE-5731-4247-8CEB-76D6C4849A4B}"/>
              </a:ext>
            </a:extLst>
          </p:cNvPr>
          <p:cNvSpPr>
            <a:spLocks noGrp="1"/>
          </p:cNvSpPr>
          <p:nvPr>
            <p:ph type="body" idx="1"/>
          </p:nvPr>
        </p:nvSpPr>
        <p:spPr/>
        <p:txBody>
          <a:bodyPr/>
          <a:lstStyle/>
          <a:p>
            <a:r>
              <a:rPr lang="en-GB" dirty="0"/>
              <a:t>A quick revision </a:t>
            </a:r>
          </a:p>
        </p:txBody>
      </p:sp>
      <p:pic>
        <p:nvPicPr>
          <p:cNvPr id="1028" name="Picture 4" descr="Anatomy and physiology of the female reproductive system - Osmosis">
            <a:extLst>
              <a:ext uri="{FF2B5EF4-FFF2-40B4-BE49-F238E27FC236}">
                <a16:creationId xmlns:a16="http://schemas.microsoft.com/office/drawing/2014/main" id="{ABBB32BE-94D2-8540-9F33-24044C39E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150" y="87119"/>
            <a:ext cx="4981215" cy="280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7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1698171" y="245082"/>
            <a:ext cx="9808029" cy="639821"/>
          </a:xfrm>
        </p:spPr>
        <p:txBody>
          <a:bodyPr>
            <a:normAutofit/>
          </a:bodyPr>
          <a:lstStyle/>
          <a:p>
            <a:r>
              <a:rPr lang="en-GB" sz="3600" b="1" dirty="0">
                <a:solidFill>
                  <a:schemeClr val="tx2"/>
                </a:solidFill>
                <a:latin typeface="Berlin Sans FB Demi" pitchFamily="34" charset="0"/>
              </a:rPr>
              <a:t>Understanding Hormonal regulation</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dirty="0"/>
              <a:t>A quick revision </a:t>
            </a:r>
          </a:p>
          <a:p>
            <a:endParaRPr lang="en-GB" dirty="0"/>
          </a:p>
          <a:p>
            <a:endParaRPr lang="en-GB" dirty="0"/>
          </a:p>
        </p:txBody>
      </p:sp>
      <p:pic>
        <p:nvPicPr>
          <p:cNvPr id="4" name="Content Placeholder 3" descr="05-07-Menstrual.jpg">
            <a:extLst>
              <a:ext uri="{FF2B5EF4-FFF2-40B4-BE49-F238E27FC236}">
                <a16:creationId xmlns:a16="http://schemas.microsoft.com/office/drawing/2014/main" id="{AB0409C9-887E-D544-BB95-E17304440446}"/>
              </a:ext>
            </a:extLst>
          </p:cNvPr>
          <p:cNvPicPr>
            <a:picLocks noChangeAspect="1"/>
          </p:cNvPicPr>
          <p:nvPr/>
        </p:nvPicPr>
        <p:blipFill rotWithShape="1">
          <a:blip r:embed="rId2">
            <a:extLst>
              <a:ext uri="{28A0092B-C50C-407E-A947-70E740481C1C}">
                <a14:useLocalDpi xmlns:a14="http://schemas.microsoft.com/office/drawing/2010/main" val="0"/>
              </a:ext>
            </a:extLst>
          </a:blip>
          <a:srcRect l="-1276" t="-1179" r="-444" b="1179"/>
          <a:stretch/>
        </p:blipFill>
        <p:spPr bwMode="auto">
          <a:xfrm>
            <a:off x="685800" y="894291"/>
            <a:ext cx="5088915" cy="5833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Content Placeholder 5" descr="diagram 1 002.jpg">
            <a:extLst>
              <a:ext uri="{FF2B5EF4-FFF2-40B4-BE49-F238E27FC236}">
                <a16:creationId xmlns:a16="http://schemas.microsoft.com/office/drawing/2014/main" id="{EC5FE439-0C09-B446-919A-47F0B957FF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720"/>
          <a:stretch/>
        </p:blipFill>
        <p:spPr bwMode="auto">
          <a:xfrm>
            <a:off x="6510868" y="1024278"/>
            <a:ext cx="4309533" cy="5833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31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1F87-6DCA-3246-A7B0-B5F5B1DE9CB7}"/>
              </a:ext>
            </a:extLst>
          </p:cNvPr>
          <p:cNvSpPr>
            <a:spLocks noGrp="1"/>
          </p:cNvSpPr>
          <p:nvPr>
            <p:ph type="title"/>
          </p:nvPr>
        </p:nvSpPr>
        <p:spPr>
          <a:xfrm>
            <a:off x="2895600" y="273719"/>
            <a:ext cx="8610600" cy="1293028"/>
          </a:xfrm>
        </p:spPr>
        <p:txBody>
          <a:bodyPr/>
          <a:lstStyle/>
          <a:p>
            <a:r>
              <a:rPr lang="en-US" sz="5400" b="1" dirty="0">
                <a:solidFill>
                  <a:schemeClr val="tx2"/>
                </a:solidFill>
                <a:latin typeface="Berlin Sans FB Demi" pitchFamily="34" charset="0"/>
              </a:rPr>
              <a:t>Learning</a:t>
            </a:r>
            <a:r>
              <a:rPr lang="en-US" b="1" dirty="0">
                <a:solidFill>
                  <a:schemeClr val="tx2"/>
                </a:solidFill>
              </a:rPr>
              <a:t> </a:t>
            </a:r>
            <a:r>
              <a:rPr lang="en-US" sz="5400" b="1" dirty="0">
                <a:solidFill>
                  <a:schemeClr val="tx2"/>
                </a:solidFill>
                <a:latin typeface="Berlin Sans FB Demi" pitchFamily="34" charset="0"/>
              </a:rPr>
              <a:t>Objectives</a:t>
            </a:r>
            <a:endParaRPr lang="en-GB" sz="5400" b="1" dirty="0">
              <a:solidFill>
                <a:schemeClr val="tx2"/>
              </a:solidFill>
              <a:latin typeface="Berlin Sans FB Demi" pitchFamily="34" charset="0"/>
            </a:endParaRPr>
          </a:p>
        </p:txBody>
      </p:sp>
      <p:sp>
        <p:nvSpPr>
          <p:cNvPr id="3" name="Content Placeholder 2">
            <a:extLst>
              <a:ext uri="{FF2B5EF4-FFF2-40B4-BE49-F238E27FC236}">
                <a16:creationId xmlns:a16="http://schemas.microsoft.com/office/drawing/2014/main" id="{F2536EB7-401C-BD49-AC25-16BDC07D9696}"/>
              </a:ext>
            </a:extLst>
          </p:cNvPr>
          <p:cNvSpPr>
            <a:spLocks noGrp="1"/>
          </p:cNvSpPr>
          <p:nvPr>
            <p:ph idx="1"/>
          </p:nvPr>
        </p:nvSpPr>
        <p:spPr>
          <a:xfrm>
            <a:off x="685800" y="1460810"/>
            <a:ext cx="10820400" cy="4757875"/>
          </a:xfrm>
        </p:spPr>
        <p:txBody>
          <a:bodyPr>
            <a:normAutofit fontScale="92500" lnSpcReduction="20000"/>
          </a:bodyPr>
          <a:lstStyle/>
          <a:p>
            <a:r>
              <a:rPr lang="en-US" dirty="0"/>
              <a:t>Why should you learn about Contraception</a:t>
            </a:r>
          </a:p>
          <a:p>
            <a:endParaRPr lang="en-US" dirty="0"/>
          </a:p>
          <a:p>
            <a:r>
              <a:rPr lang="en-US" dirty="0"/>
              <a:t>Why Contraception for your patients</a:t>
            </a:r>
          </a:p>
          <a:p>
            <a:endParaRPr lang="el-GR" dirty="0"/>
          </a:p>
          <a:p>
            <a:r>
              <a:rPr lang="en-US" dirty="0"/>
              <a:t>Attitude/Values/Judgments/Ethical considerations</a:t>
            </a:r>
            <a:endParaRPr lang="el-GR" dirty="0"/>
          </a:p>
          <a:p>
            <a:endParaRPr lang="en-US" dirty="0"/>
          </a:p>
          <a:p>
            <a:r>
              <a:rPr lang="en-US" dirty="0"/>
              <a:t>Regular methods of contraception</a:t>
            </a:r>
          </a:p>
          <a:p>
            <a:pPr lvl="1"/>
            <a:r>
              <a:rPr lang="en-US" sz="2300" dirty="0"/>
              <a:t>Principles of action</a:t>
            </a:r>
          </a:p>
          <a:p>
            <a:pPr lvl="1"/>
            <a:r>
              <a:rPr lang="en-US" sz="2300" dirty="0"/>
              <a:t>Efficacy</a:t>
            </a:r>
          </a:p>
          <a:p>
            <a:pPr lvl="1"/>
            <a:r>
              <a:rPr lang="en-US" sz="2300" dirty="0"/>
              <a:t>Benefits</a:t>
            </a:r>
          </a:p>
          <a:p>
            <a:pPr lvl="1"/>
            <a:r>
              <a:rPr lang="en-US" sz="2300" dirty="0"/>
              <a:t>Risks</a:t>
            </a:r>
          </a:p>
          <a:p>
            <a:pPr lvl="1"/>
            <a:r>
              <a:rPr lang="en-US" sz="2300" dirty="0"/>
              <a:t>Contraindications</a:t>
            </a:r>
          </a:p>
          <a:p>
            <a:pPr lvl="1"/>
            <a:r>
              <a:rPr lang="en-US" sz="2300" dirty="0"/>
              <a:t>Drug interactions  </a:t>
            </a:r>
          </a:p>
          <a:p>
            <a:endParaRPr lang="en-US" dirty="0"/>
          </a:p>
          <a:p>
            <a:r>
              <a:rPr lang="en-US" dirty="0"/>
              <a:t>Emergency contraception</a:t>
            </a:r>
          </a:p>
          <a:p>
            <a:endParaRPr lang="en-GB" dirty="0"/>
          </a:p>
        </p:txBody>
      </p:sp>
    </p:spTree>
    <p:extLst>
      <p:ext uri="{BB962C8B-B14F-4D97-AF65-F5344CB8AC3E}">
        <p14:creationId xmlns:p14="http://schemas.microsoft.com/office/powerpoint/2010/main" val="124947911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a:bodyPr>
          <a:lstStyle/>
          <a:p>
            <a:r>
              <a:rPr lang="en-US" sz="3600" b="1" dirty="0" err="1">
                <a:solidFill>
                  <a:schemeClr val="tx2"/>
                </a:solidFill>
                <a:latin typeface="Berlin Sans FB Demi" pitchFamily="34" charset="0"/>
              </a:rPr>
              <a:t>Fertilizati</a:t>
            </a:r>
            <a:r>
              <a:rPr lang="en-GB" sz="3600" b="1" dirty="0">
                <a:solidFill>
                  <a:schemeClr val="tx2"/>
                </a:solidFill>
                <a:latin typeface="Berlin Sans FB Demi" pitchFamily="34" charset="0"/>
              </a:rPr>
              <a:t>o</a:t>
            </a:r>
            <a:r>
              <a:rPr lang="en-US" sz="3600" b="1" dirty="0">
                <a:solidFill>
                  <a:schemeClr val="tx2"/>
                </a:solidFill>
                <a:latin typeface="Berlin Sans FB Demi" pitchFamily="34" charset="0"/>
              </a:rPr>
              <a:t>n</a:t>
            </a:r>
            <a:endParaRPr lang="en-GB" sz="3600" b="1" dirty="0">
              <a:solidFill>
                <a:schemeClr val="tx2"/>
              </a:solidFill>
              <a:latin typeface="Berlin Sans FB Demi" pitchFamily="34" charset="0"/>
            </a:endParaRP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sz="2400" dirty="0"/>
              <a:t>How long does a sperm could survive in the genital tract?</a:t>
            </a:r>
          </a:p>
          <a:p>
            <a:endParaRPr lang="en-GB" sz="2400" dirty="0"/>
          </a:p>
          <a:p>
            <a:r>
              <a:rPr lang="en-GB" sz="2400" dirty="0"/>
              <a:t>How long does it take for the fertilised egg to implant ?</a:t>
            </a:r>
          </a:p>
          <a:p>
            <a:endParaRPr lang="en-GB" dirty="0"/>
          </a:p>
          <a:p>
            <a:endParaRPr lang="en-GB" dirty="0"/>
          </a:p>
        </p:txBody>
      </p:sp>
      <p:pic>
        <p:nvPicPr>
          <p:cNvPr id="4" name="Picture 2">
            <a:extLst>
              <a:ext uri="{FF2B5EF4-FFF2-40B4-BE49-F238E27FC236}">
                <a16:creationId xmlns:a16="http://schemas.microsoft.com/office/drawing/2014/main" id="{4B93CC48-A0DC-EE41-B615-946D0B801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67" y="2879062"/>
            <a:ext cx="5492272" cy="3634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0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Types of Contraception</a:t>
            </a:r>
            <a:endParaRPr lang="en-GB" dirty="0"/>
          </a:p>
        </p:txBody>
      </p:sp>
      <p:graphicFrame>
        <p:nvGraphicFramePr>
          <p:cNvPr id="4" name="Content Placeholder 3">
            <a:extLst>
              <a:ext uri="{FF2B5EF4-FFF2-40B4-BE49-F238E27FC236}">
                <a16:creationId xmlns:a16="http://schemas.microsoft.com/office/drawing/2014/main" id="{54893652-FD7D-5046-8E78-B64ABA560915}"/>
              </a:ext>
            </a:extLst>
          </p:cNvPr>
          <p:cNvGraphicFramePr>
            <a:graphicFrameLocks/>
          </p:cNvGraphicFramePr>
          <p:nvPr>
            <p:extLst>
              <p:ext uri="{D42A27DB-BD31-4B8C-83A1-F6EECF244321}">
                <p14:modId xmlns:p14="http://schemas.microsoft.com/office/powerpoint/2010/main" val="1564806688"/>
              </p:ext>
            </p:extLst>
          </p:nvPr>
        </p:nvGraphicFramePr>
        <p:xfrm>
          <a:off x="1433736" y="1126441"/>
          <a:ext cx="93245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9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1092530" y="245082"/>
            <a:ext cx="10413670" cy="639821"/>
          </a:xfrm>
        </p:spPr>
        <p:txBody>
          <a:bodyPr>
            <a:normAutofit/>
          </a:bodyPr>
          <a:lstStyle/>
          <a:p>
            <a:r>
              <a:rPr lang="en-GB" sz="3600" b="1" dirty="0">
                <a:solidFill>
                  <a:schemeClr val="tx2"/>
                </a:solidFill>
                <a:latin typeface="Berlin Sans FB Demi" pitchFamily="34" charset="0"/>
              </a:rPr>
              <a:t>Criteria for choosing a method- UK </a:t>
            </a:r>
            <a:r>
              <a:rPr lang="en-GB" sz="3600" b="1" dirty="0" err="1">
                <a:solidFill>
                  <a:schemeClr val="tx2"/>
                </a:solidFill>
                <a:latin typeface="Berlin Sans FB Demi" pitchFamily="34" charset="0"/>
              </a:rPr>
              <a:t>Mec</a:t>
            </a:r>
            <a:endParaRPr lang="en-GB" sz="3600" b="1" dirty="0">
              <a:solidFill>
                <a:schemeClr val="tx2"/>
              </a:solidFill>
              <a:latin typeface="Berlin Sans FB Demi" pitchFamily="34" charset="0"/>
            </a:endParaRPr>
          </a:p>
        </p:txBody>
      </p:sp>
      <p:pic>
        <p:nvPicPr>
          <p:cNvPr id="4" name="Picture 4">
            <a:extLst>
              <a:ext uri="{FF2B5EF4-FFF2-40B4-BE49-F238E27FC236}">
                <a16:creationId xmlns:a16="http://schemas.microsoft.com/office/drawing/2014/main" id="{982708CB-DCBF-A341-818B-BFD40EA00C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847" b="11059"/>
          <a:stretch/>
        </p:blipFill>
        <p:spPr bwMode="auto">
          <a:xfrm>
            <a:off x="5175162" y="2142066"/>
            <a:ext cx="7016838" cy="374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F0202E2E-B8BB-1745-B4FB-491C4D961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33" y="1104688"/>
            <a:ext cx="5384800" cy="4648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61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1BF3-F557-2E46-9411-AB4C8F29371C}"/>
              </a:ext>
            </a:extLst>
          </p:cNvPr>
          <p:cNvSpPr>
            <a:spLocks noGrp="1"/>
          </p:cNvSpPr>
          <p:nvPr>
            <p:ph type="title"/>
          </p:nvPr>
        </p:nvSpPr>
        <p:spPr/>
        <p:txBody>
          <a:bodyPr/>
          <a:lstStyle/>
          <a:p>
            <a:r>
              <a:rPr lang="en-GB" b="1" dirty="0">
                <a:solidFill>
                  <a:schemeClr val="tx2"/>
                </a:solidFill>
                <a:latin typeface="Berlin Sans FB Demi" pitchFamily="34" charset="0"/>
              </a:rPr>
              <a:t>Barrier methods</a:t>
            </a:r>
          </a:p>
        </p:txBody>
      </p:sp>
      <p:sp>
        <p:nvSpPr>
          <p:cNvPr id="3" name="Text Placeholder 2">
            <a:extLst>
              <a:ext uri="{FF2B5EF4-FFF2-40B4-BE49-F238E27FC236}">
                <a16:creationId xmlns:a16="http://schemas.microsoft.com/office/drawing/2014/main" id="{7B95D51E-37F2-3247-BED3-583F48E077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6778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Barrier methods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3">
            <a:extLst>
              <a:ext uri="{FF2B5EF4-FFF2-40B4-BE49-F238E27FC236}">
                <a16:creationId xmlns:a16="http://schemas.microsoft.com/office/drawing/2014/main" id="{218C62FB-8686-1444-B6FF-7DECE86D50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3904" y="1822642"/>
            <a:ext cx="3273425" cy="2736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EEAEA66-C1A7-7647-B2C5-3EC1E98A2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0568" y="1794978"/>
            <a:ext cx="2857500" cy="2808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2484EB6-52A7-CA4E-874E-5D4DA15080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4224" y="4004656"/>
            <a:ext cx="2901950" cy="268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Condoms - how to use a male (external) condom | Avert">
            <a:extLst>
              <a:ext uri="{FF2B5EF4-FFF2-40B4-BE49-F238E27FC236}">
                <a16:creationId xmlns:a16="http://schemas.microsoft.com/office/drawing/2014/main" id="{6D16A24D-A88A-E542-8082-E44858EE2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0"/>
            <a:ext cx="9761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latin typeface="Berlin Sans FB Demi" pitchFamily="34" charset="0"/>
              </a:rPr>
              <a:t>Diaphragm</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2">
            <a:extLst>
              <a:ext uri="{FF2B5EF4-FFF2-40B4-BE49-F238E27FC236}">
                <a16:creationId xmlns:a16="http://schemas.microsoft.com/office/drawing/2014/main" id="{2B89BD8B-505C-0B49-8C2D-8392372E8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519" y="1318854"/>
            <a:ext cx="8334375" cy="435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29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0831-5CA6-B14B-9AAE-D247A004BE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390C9E-BFC2-9943-8AC3-FF79C4476EEE}"/>
              </a:ext>
            </a:extLst>
          </p:cNvPr>
          <p:cNvSpPr>
            <a:spLocks noGrp="1"/>
          </p:cNvSpPr>
          <p:nvPr>
            <p:ph idx="1"/>
          </p:nvPr>
        </p:nvSpPr>
        <p:spPr/>
        <p:txBody>
          <a:bodyPr/>
          <a:lstStyle/>
          <a:p>
            <a:endParaRPr lang="en-GB"/>
          </a:p>
        </p:txBody>
      </p:sp>
      <p:pic>
        <p:nvPicPr>
          <p:cNvPr id="1026" name="Picture 2" descr="Cervical cap - YouTube">
            <a:extLst>
              <a:ext uri="{FF2B5EF4-FFF2-40B4-BE49-F238E27FC236}">
                <a16:creationId xmlns:a16="http://schemas.microsoft.com/office/drawing/2014/main" id="{BA719451-0F38-204C-9EDE-1DC803591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822" y="3302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4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4F7E-6AE0-1843-B9B5-8625279B07A5}"/>
              </a:ext>
            </a:extLst>
          </p:cNvPr>
          <p:cNvSpPr>
            <a:spLocks noGrp="1"/>
          </p:cNvSpPr>
          <p:nvPr>
            <p:ph type="title"/>
          </p:nvPr>
        </p:nvSpPr>
        <p:spPr>
          <a:xfrm>
            <a:off x="2895600" y="84148"/>
            <a:ext cx="8610600" cy="1293028"/>
          </a:xfrm>
        </p:spPr>
        <p:txBody>
          <a:bodyPr/>
          <a:lstStyle/>
          <a:p>
            <a:r>
              <a:rPr lang="en-GB" b="1" dirty="0">
                <a:solidFill>
                  <a:schemeClr val="tx2"/>
                </a:solidFill>
                <a:latin typeface="Berlin Sans FB Demi" pitchFamily="34" charset="0"/>
              </a:rPr>
              <a:t>Sponge  </a:t>
            </a:r>
          </a:p>
        </p:txBody>
      </p:sp>
      <p:sp>
        <p:nvSpPr>
          <p:cNvPr id="3" name="Content Placeholder 2">
            <a:extLst>
              <a:ext uri="{FF2B5EF4-FFF2-40B4-BE49-F238E27FC236}">
                <a16:creationId xmlns:a16="http://schemas.microsoft.com/office/drawing/2014/main" id="{BAB0CC73-E025-D649-A5EC-2DFF3FB6A25A}"/>
              </a:ext>
            </a:extLst>
          </p:cNvPr>
          <p:cNvSpPr>
            <a:spLocks noGrp="1"/>
          </p:cNvSpPr>
          <p:nvPr>
            <p:ph idx="1"/>
          </p:nvPr>
        </p:nvSpPr>
        <p:spPr/>
        <p:txBody>
          <a:bodyPr/>
          <a:lstStyle/>
          <a:p>
            <a:endParaRPr lang="en-GB"/>
          </a:p>
        </p:txBody>
      </p:sp>
      <p:pic>
        <p:nvPicPr>
          <p:cNvPr id="3074" name="Picture 2" descr="Vaginal Sponge - YouTube">
            <a:extLst>
              <a:ext uri="{FF2B5EF4-FFF2-40B4-BE49-F238E27FC236}">
                <a16:creationId xmlns:a16="http://schemas.microsoft.com/office/drawing/2014/main" id="{9FFEC29C-3FFF-1447-98B8-9C2ABB727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260" y="1282535"/>
            <a:ext cx="5942940" cy="33429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d Variations. TODAY VAGINAL CONTRACEPTIVE SPONGE BOX 3 UNITS">
            <a:extLst>
              <a:ext uri="{FF2B5EF4-FFF2-40B4-BE49-F238E27FC236}">
                <a16:creationId xmlns:a16="http://schemas.microsoft.com/office/drawing/2014/main" id="{03D12A1F-935B-AA4B-AEBC-86610E616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92" y="1282535"/>
            <a:ext cx="5275613" cy="527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1BF3-F557-2E46-9411-AB4C8F29371C}"/>
              </a:ext>
            </a:extLst>
          </p:cNvPr>
          <p:cNvSpPr>
            <a:spLocks noGrp="1"/>
          </p:cNvSpPr>
          <p:nvPr>
            <p:ph type="title"/>
          </p:nvPr>
        </p:nvSpPr>
        <p:spPr/>
        <p:txBody>
          <a:bodyPr/>
          <a:lstStyle/>
          <a:p>
            <a:r>
              <a:rPr lang="en-GB" b="1" dirty="0">
                <a:solidFill>
                  <a:schemeClr val="tx2"/>
                </a:solidFill>
              </a:rPr>
              <a:t>HORMONAL methods</a:t>
            </a:r>
            <a:endParaRPr lang="en-GB" dirty="0"/>
          </a:p>
        </p:txBody>
      </p:sp>
      <p:sp>
        <p:nvSpPr>
          <p:cNvPr id="3" name="Text Placeholder 2">
            <a:extLst>
              <a:ext uri="{FF2B5EF4-FFF2-40B4-BE49-F238E27FC236}">
                <a16:creationId xmlns:a16="http://schemas.microsoft.com/office/drawing/2014/main" id="{7B95D51E-37F2-3247-BED3-583F48E077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7321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HORMONAL methods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460297"/>
            <a:ext cx="10820400" cy="5038815"/>
          </a:xfrm>
        </p:spPr>
        <p:txBody>
          <a:bodyPr/>
          <a:lstStyle/>
          <a:p>
            <a:r>
              <a:rPr lang="en-US" sz="2400" b="1" dirty="0">
                <a:solidFill>
                  <a:schemeClr val="tx2"/>
                </a:solidFill>
              </a:rPr>
              <a:t>Combined Hormonal Contraception(CHC)</a:t>
            </a:r>
          </a:p>
          <a:p>
            <a:endParaRPr lang="en-US" sz="2400" b="1" dirty="0">
              <a:solidFill>
                <a:schemeClr val="tx2"/>
              </a:solidFill>
            </a:endParaRPr>
          </a:p>
          <a:p>
            <a:r>
              <a:rPr lang="en-US" sz="2400" b="1" dirty="0">
                <a:solidFill>
                  <a:schemeClr val="tx2"/>
                </a:solidFill>
              </a:rPr>
              <a:t>Estrogen only</a:t>
            </a:r>
          </a:p>
          <a:p>
            <a:endParaRPr lang="en-US" sz="2400" b="1" dirty="0">
              <a:solidFill>
                <a:schemeClr val="tx2"/>
              </a:solidFill>
            </a:endParaRPr>
          </a:p>
          <a:p>
            <a:r>
              <a:rPr lang="en-US" sz="2400" b="1" dirty="0">
                <a:solidFill>
                  <a:schemeClr val="tx2"/>
                </a:solidFill>
              </a:rPr>
              <a:t>Progesterone only</a:t>
            </a:r>
            <a:endParaRPr lang="en-GB" dirty="0"/>
          </a:p>
        </p:txBody>
      </p:sp>
      <p:pic>
        <p:nvPicPr>
          <p:cNvPr id="4" name="Picture 2">
            <a:extLst>
              <a:ext uri="{FF2B5EF4-FFF2-40B4-BE49-F238E27FC236}">
                <a16:creationId xmlns:a16="http://schemas.microsoft.com/office/drawing/2014/main" id="{DB237843-5D02-8C49-9678-15D0F6377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824" y="2096852"/>
            <a:ext cx="3411364"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AF19873B-A092-A34B-9D77-0F5B26865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371" y="1810879"/>
            <a:ext cx="2279650" cy="2036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E2F6FCC-E4BD-4945-B503-9087FA97F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716" y="4111767"/>
            <a:ext cx="2408237" cy="2401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92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27EB-2226-654D-A71A-B4346BB85C5D}"/>
              </a:ext>
            </a:extLst>
          </p:cNvPr>
          <p:cNvSpPr>
            <a:spLocks noGrp="1"/>
          </p:cNvSpPr>
          <p:nvPr>
            <p:ph type="title"/>
          </p:nvPr>
        </p:nvSpPr>
        <p:spPr>
          <a:xfrm>
            <a:off x="2895600" y="-7199"/>
            <a:ext cx="8610600" cy="1293028"/>
          </a:xfrm>
        </p:spPr>
        <p:txBody>
          <a:bodyPr/>
          <a:lstStyle/>
          <a:p>
            <a:r>
              <a:rPr lang="en-GB" b="1" dirty="0">
                <a:solidFill>
                  <a:schemeClr val="tx2"/>
                </a:solidFill>
                <a:latin typeface="Berlin Sans FB Demi" pitchFamily="34" charset="0"/>
              </a:rPr>
              <a:t>Sexual health</a:t>
            </a:r>
            <a:endParaRPr lang="en-GB" dirty="0"/>
          </a:p>
        </p:txBody>
      </p:sp>
      <p:sp>
        <p:nvSpPr>
          <p:cNvPr id="3" name="Content Placeholder 2">
            <a:extLst>
              <a:ext uri="{FF2B5EF4-FFF2-40B4-BE49-F238E27FC236}">
                <a16:creationId xmlns:a16="http://schemas.microsoft.com/office/drawing/2014/main" id="{C514B2ED-1DCA-B34E-84E2-ADB29146499F}"/>
              </a:ext>
            </a:extLst>
          </p:cNvPr>
          <p:cNvSpPr>
            <a:spLocks noGrp="1"/>
          </p:cNvSpPr>
          <p:nvPr>
            <p:ph idx="1"/>
          </p:nvPr>
        </p:nvSpPr>
        <p:spPr>
          <a:xfrm>
            <a:off x="685800" y="1061156"/>
            <a:ext cx="10820400" cy="5157529"/>
          </a:xfrm>
        </p:spPr>
        <p:txBody>
          <a:bodyPr>
            <a:normAutofit/>
          </a:bodyPr>
          <a:lstStyle/>
          <a:p>
            <a:pPr>
              <a:lnSpc>
                <a:spcPct val="150000"/>
              </a:lnSpc>
            </a:pPr>
            <a:r>
              <a:rPr lang="en-GB" b="1" dirty="0"/>
              <a:t>Sexual health is fundamental to the overall health and well-being of individuals, couples and families, and to the social and economic development of communities and countries. </a:t>
            </a:r>
          </a:p>
          <a:p>
            <a:pPr lvl="1">
              <a:lnSpc>
                <a:spcPct val="150000"/>
              </a:lnSpc>
            </a:pPr>
            <a:r>
              <a:rPr lang="en-GB" b="1" dirty="0"/>
              <a:t>access to comprehensive, good-quality information about sex and sexuality;</a:t>
            </a:r>
          </a:p>
          <a:p>
            <a:pPr lvl="1">
              <a:lnSpc>
                <a:spcPct val="150000"/>
              </a:lnSpc>
            </a:pPr>
            <a:r>
              <a:rPr lang="en-GB" b="1" dirty="0"/>
              <a:t>knowledge about the risks they may face and their vulnerability to adverse consequences of unprotected sexual activity;</a:t>
            </a:r>
          </a:p>
          <a:p>
            <a:pPr lvl="1">
              <a:lnSpc>
                <a:spcPct val="150000"/>
              </a:lnSpc>
            </a:pPr>
            <a:r>
              <a:rPr lang="en-GB" b="1" dirty="0"/>
              <a:t>ability to access sexual health care;</a:t>
            </a:r>
          </a:p>
          <a:p>
            <a:pPr lvl="1">
              <a:lnSpc>
                <a:spcPct val="150000"/>
              </a:lnSpc>
            </a:pPr>
            <a:r>
              <a:rPr lang="en-GB" b="1" dirty="0"/>
              <a:t>living in an environment that affirms and promotes sexual health.</a:t>
            </a:r>
          </a:p>
          <a:p>
            <a:endParaRPr lang="en-GB" dirty="0"/>
          </a:p>
        </p:txBody>
      </p:sp>
    </p:spTree>
    <p:extLst>
      <p:ext uri="{BB962C8B-B14F-4D97-AF65-F5344CB8AC3E}">
        <p14:creationId xmlns:p14="http://schemas.microsoft.com/office/powerpoint/2010/main" val="141395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685800" y="245082"/>
            <a:ext cx="10820400" cy="639821"/>
          </a:xfrm>
        </p:spPr>
        <p:txBody>
          <a:bodyPr>
            <a:normAutofit/>
          </a:bodyPr>
          <a:lstStyle/>
          <a:p>
            <a:r>
              <a:rPr lang="en-GB" sz="3600" b="1" dirty="0">
                <a:solidFill>
                  <a:schemeClr val="tx2"/>
                </a:solidFill>
                <a:latin typeface="Berlin Sans FB Demi" pitchFamily="34" charset="0"/>
              </a:rPr>
              <a:t>Mode of action of Combined methods</a:t>
            </a:r>
          </a:p>
        </p:txBody>
      </p:sp>
      <p:pic>
        <p:nvPicPr>
          <p:cNvPr id="4" name="Content Placeholder 3" descr="diagram 2 001.jpg">
            <a:extLst>
              <a:ext uri="{FF2B5EF4-FFF2-40B4-BE49-F238E27FC236}">
                <a16:creationId xmlns:a16="http://schemas.microsoft.com/office/drawing/2014/main" id="{B69D1709-1D61-CF4B-8DB6-5F640C3B9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 r="6796"/>
          <a:stretch/>
        </p:blipFill>
        <p:spPr bwMode="auto">
          <a:xfrm>
            <a:off x="846667" y="1213737"/>
            <a:ext cx="4165600" cy="564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1-s2">
            <a:extLst>
              <a:ext uri="{FF2B5EF4-FFF2-40B4-BE49-F238E27FC236}">
                <a16:creationId xmlns:a16="http://schemas.microsoft.com/office/drawing/2014/main" id="{98682DFD-CF30-EB4D-A260-741FD68E5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9" y="1391672"/>
            <a:ext cx="4411051" cy="5221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46A033C-E1FC-6048-8719-F5117ACB6AE4}"/>
              </a:ext>
            </a:extLst>
          </p:cNvPr>
          <p:cNvSpPr/>
          <p:nvPr/>
        </p:nvSpPr>
        <p:spPr>
          <a:xfrm>
            <a:off x="6333067" y="4002295"/>
            <a:ext cx="5554133" cy="28557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595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2C11D-D16F-BA48-86B8-FB49CF7E6DD4}"/>
              </a:ext>
            </a:extLst>
          </p:cNvPr>
          <p:cNvSpPr>
            <a:spLocks noGrp="1"/>
          </p:cNvSpPr>
          <p:nvPr>
            <p:ph sz="half" idx="1"/>
          </p:nvPr>
        </p:nvSpPr>
        <p:spPr>
          <a:xfrm>
            <a:off x="685800" y="1371601"/>
            <a:ext cx="5334000" cy="4847084"/>
          </a:xfrm>
        </p:spPr>
        <p:txBody>
          <a:bodyPr/>
          <a:lstStyle/>
          <a:p>
            <a:r>
              <a:rPr lang="en-GB" b="1" dirty="0"/>
              <a:t>Patches</a:t>
            </a:r>
          </a:p>
          <a:p>
            <a:r>
              <a:rPr lang="en-GB" dirty="0"/>
              <a:t>One patch / week</a:t>
            </a:r>
          </a:p>
          <a:p>
            <a:endParaRPr lang="en-GB" dirty="0"/>
          </a:p>
          <a:p>
            <a:endParaRPr lang="en-GB" dirty="0"/>
          </a:p>
          <a:p>
            <a:r>
              <a:rPr lang="en-GB" dirty="0"/>
              <a:t>Patches for 3 weeks</a:t>
            </a:r>
          </a:p>
          <a:p>
            <a:endParaRPr lang="en-GB" dirty="0"/>
          </a:p>
          <a:p>
            <a:endParaRPr lang="en-GB" dirty="0"/>
          </a:p>
          <a:p>
            <a:r>
              <a:rPr lang="en-GB" dirty="0"/>
              <a:t>One patch free week</a:t>
            </a:r>
          </a:p>
          <a:p>
            <a:endParaRPr lang="en-GB" dirty="0"/>
          </a:p>
        </p:txBody>
      </p:sp>
      <p:sp>
        <p:nvSpPr>
          <p:cNvPr id="4" name="Content Placeholder 3">
            <a:extLst>
              <a:ext uri="{FF2B5EF4-FFF2-40B4-BE49-F238E27FC236}">
                <a16:creationId xmlns:a16="http://schemas.microsoft.com/office/drawing/2014/main" id="{4D73AABE-40AE-F142-AC37-E3D1E662B6B3}"/>
              </a:ext>
            </a:extLst>
          </p:cNvPr>
          <p:cNvSpPr>
            <a:spLocks noGrp="1"/>
          </p:cNvSpPr>
          <p:nvPr>
            <p:ph sz="half" idx="2"/>
          </p:nvPr>
        </p:nvSpPr>
        <p:spPr>
          <a:xfrm>
            <a:off x="6172200" y="1371601"/>
            <a:ext cx="5334000" cy="4847083"/>
          </a:xfrm>
        </p:spPr>
        <p:txBody>
          <a:bodyPr/>
          <a:lstStyle/>
          <a:p>
            <a:r>
              <a:rPr lang="en-GB" b="1" dirty="0"/>
              <a:t>Rings </a:t>
            </a:r>
            <a:r>
              <a:rPr lang="en-GB" sz="2400" b="1" i="1" dirty="0"/>
              <a:t>(</a:t>
            </a:r>
            <a:r>
              <a:rPr lang="en-GB" sz="2400" b="1" i="1" dirty="0" err="1"/>
              <a:t>Nuvaring</a:t>
            </a:r>
            <a:r>
              <a:rPr lang="en-GB" sz="2400" b="1" i="1" dirty="0"/>
              <a:t>)</a:t>
            </a:r>
          </a:p>
          <a:p>
            <a:endParaRPr lang="en-GB" sz="2400" b="1" i="1" dirty="0"/>
          </a:p>
          <a:p>
            <a:r>
              <a:rPr lang="en-GB" sz="2400" dirty="0"/>
              <a:t>One ring for 3 weeks</a:t>
            </a:r>
          </a:p>
          <a:p>
            <a:endParaRPr lang="en-GB" sz="2400" dirty="0"/>
          </a:p>
          <a:p>
            <a:endParaRPr lang="en-GB" sz="2400" dirty="0"/>
          </a:p>
          <a:p>
            <a:r>
              <a:rPr lang="en-GB" sz="2400" dirty="0"/>
              <a:t>One ring free week</a:t>
            </a:r>
          </a:p>
          <a:p>
            <a:endParaRPr lang="en-GB" sz="2400" b="1" i="1" dirty="0"/>
          </a:p>
          <a:p>
            <a:endParaRPr lang="en-GB" dirty="0"/>
          </a:p>
        </p:txBody>
      </p:sp>
      <p:sp>
        <p:nvSpPr>
          <p:cNvPr id="5" name="Title 1">
            <a:extLst>
              <a:ext uri="{FF2B5EF4-FFF2-40B4-BE49-F238E27FC236}">
                <a16:creationId xmlns:a16="http://schemas.microsoft.com/office/drawing/2014/main" id="{2CD4051C-8631-4545-B98E-0EDF5A145237}"/>
              </a:ext>
            </a:extLst>
          </p:cNvPr>
          <p:cNvSpPr>
            <a:spLocks noGrp="1"/>
          </p:cNvSpPr>
          <p:nvPr>
            <p:ph type="title"/>
          </p:nvPr>
        </p:nvSpPr>
        <p:spPr>
          <a:xfrm>
            <a:off x="2895600" y="245082"/>
            <a:ext cx="8610600" cy="639821"/>
          </a:xfrm>
        </p:spPr>
        <p:txBody>
          <a:bodyPr>
            <a:normAutofit/>
          </a:bodyPr>
          <a:lstStyle/>
          <a:p>
            <a:r>
              <a:rPr lang="en-GB" sz="3600" b="1" dirty="0">
                <a:solidFill>
                  <a:schemeClr val="tx2"/>
                </a:solidFill>
                <a:latin typeface="Berlin Sans FB Demi" pitchFamily="34" charset="0"/>
              </a:rPr>
              <a:t>Combined Patches and Rings</a:t>
            </a:r>
          </a:p>
        </p:txBody>
      </p:sp>
      <p:sp>
        <p:nvSpPr>
          <p:cNvPr id="6" name="Down Arrow 5">
            <a:extLst>
              <a:ext uri="{FF2B5EF4-FFF2-40B4-BE49-F238E27FC236}">
                <a16:creationId xmlns:a16="http://schemas.microsoft.com/office/drawing/2014/main" id="{F403F92E-39AD-4449-B6ED-136757069088}"/>
              </a:ext>
            </a:extLst>
          </p:cNvPr>
          <p:cNvSpPr/>
          <p:nvPr/>
        </p:nvSpPr>
        <p:spPr>
          <a:xfrm>
            <a:off x="1910279" y="2423562"/>
            <a:ext cx="693791" cy="532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a:extLst>
              <a:ext uri="{FF2B5EF4-FFF2-40B4-BE49-F238E27FC236}">
                <a16:creationId xmlns:a16="http://schemas.microsoft.com/office/drawing/2014/main" id="{1BFA8F5E-7F68-3F44-AF8E-CB4555B3310A}"/>
              </a:ext>
            </a:extLst>
          </p:cNvPr>
          <p:cNvSpPr/>
          <p:nvPr/>
        </p:nvSpPr>
        <p:spPr>
          <a:xfrm>
            <a:off x="1910279" y="3635488"/>
            <a:ext cx="693791" cy="532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3">
            <a:extLst>
              <a:ext uri="{FF2B5EF4-FFF2-40B4-BE49-F238E27FC236}">
                <a16:creationId xmlns:a16="http://schemas.microsoft.com/office/drawing/2014/main" id="{8321E982-975A-9A4D-A866-B99D4B6F50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615" y="5099554"/>
            <a:ext cx="1713119" cy="1513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Down Arrow 8">
            <a:extLst>
              <a:ext uri="{FF2B5EF4-FFF2-40B4-BE49-F238E27FC236}">
                <a16:creationId xmlns:a16="http://schemas.microsoft.com/office/drawing/2014/main" id="{EC59A709-CC20-574E-8D14-4569FEEE2017}"/>
              </a:ext>
            </a:extLst>
          </p:cNvPr>
          <p:cNvSpPr/>
          <p:nvPr/>
        </p:nvSpPr>
        <p:spPr>
          <a:xfrm>
            <a:off x="7664955" y="2939796"/>
            <a:ext cx="720080" cy="489204"/>
          </a:xfrm>
          <a:prstGeom prst="downArrow">
            <a:avLst>
              <a:gd name="adj1" fmla="val 50000"/>
              <a:gd name="adj2" fmla="val 54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4">
            <a:extLst>
              <a:ext uri="{FF2B5EF4-FFF2-40B4-BE49-F238E27FC236}">
                <a16:creationId xmlns:a16="http://schemas.microsoft.com/office/drawing/2014/main" id="{95FF4D12-FF8D-3C40-AD69-A041DD6AE2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615" y="4837930"/>
            <a:ext cx="2588899" cy="18503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366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sz="3600" b="1" dirty="0">
                <a:solidFill>
                  <a:schemeClr val="tx2"/>
                </a:solidFill>
                <a:latin typeface="Berlin Sans FB Demi" pitchFamily="34" charset="0"/>
              </a:rPr>
              <a:t>C</a:t>
            </a:r>
            <a:r>
              <a:rPr lang="en-GB" sz="3600" b="1" dirty="0">
                <a:solidFill>
                  <a:schemeClr val="tx2"/>
                </a:solidFill>
                <a:latin typeface="Berlin Sans FB Demi" pitchFamily="34" charset="0"/>
              </a:rPr>
              <a:t>o</a:t>
            </a:r>
            <a:r>
              <a:rPr lang="en-US" sz="3600" b="1" dirty="0" err="1">
                <a:solidFill>
                  <a:schemeClr val="tx2"/>
                </a:solidFill>
                <a:latin typeface="Berlin Sans FB Demi" pitchFamily="34" charset="0"/>
              </a:rPr>
              <a:t>mbined</a:t>
            </a:r>
            <a:r>
              <a:rPr lang="en-US" sz="3600" b="1" dirty="0">
                <a:solidFill>
                  <a:schemeClr val="tx2"/>
                </a:solidFill>
                <a:latin typeface="Berlin Sans FB Demi" pitchFamily="34" charset="0"/>
              </a:rPr>
              <a:t> oral contraceptive pill</a:t>
            </a:r>
            <a:endParaRPr lang="en-GB" sz="3600" b="1" dirty="0">
              <a:solidFill>
                <a:schemeClr val="tx2"/>
              </a:solidFill>
              <a:latin typeface="Berlin Sans FB Demi" pitchFamily="34" charset="0"/>
            </a:endParaRPr>
          </a:p>
        </p:txBody>
      </p:sp>
      <p:pic>
        <p:nvPicPr>
          <p:cNvPr id="4" name="Picture 3">
            <a:extLst>
              <a:ext uri="{FF2B5EF4-FFF2-40B4-BE49-F238E27FC236}">
                <a16:creationId xmlns:a16="http://schemas.microsoft.com/office/drawing/2014/main" id="{0161966E-5F6A-0F41-B2CF-B9E435B2D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548" y="1541113"/>
            <a:ext cx="2171650" cy="1122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38F53891-8091-1241-B489-F2AC50BFF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212" y="1721032"/>
            <a:ext cx="2095500" cy="1460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0AE4CCFC-A274-5642-B83D-1FC8ABC9D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460" y="4625156"/>
            <a:ext cx="2371725"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DA5C19B7-92F4-824B-AC59-A08EC6D87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137" y="1813191"/>
            <a:ext cx="2371725"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0D08E666-EDDE-0746-8E43-316F74F136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142" y="2773589"/>
            <a:ext cx="1905000"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F3487239-FD5B-AB49-AC10-4C8067740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137" y="3329587"/>
            <a:ext cx="2381250" cy="1447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8C4783DA-40F3-3046-BF2C-E7A40B3999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776" y="4841180"/>
            <a:ext cx="1905000"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408757F6-C451-8241-A209-8C6647EFDB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1862" y="3487964"/>
            <a:ext cx="3120590" cy="2740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89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sz="3600" b="1" dirty="0">
                <a:solidFill>
                  <a:schemeClr val="tx2"/>
                </a:solidFill>
                <a:latin typeface="Berlin Sans FB Demi" pitchFamily="34" charset="0"/>
              </a:rPr>
              <a:t>C</a:t>
            </a:r>
            <a:r>
              <a:rPr lang="en-GB" sz="3600" b="1" dirty="0">
                <a:solidFill>
                  <a:schemeClr val="tx2"/>
                </a:solidFill>
                <a:latin typeface="Berlin Sans FB Demi" pitchFamily="34" charset="0"/>
              </a:rPr>
              <a:t>o</a:t>
            </a:r>
            <a:r>
              <a:rPr lang="en-US" sz="3600" b="1" dirty="0" err="1">
                <a:solidFill>
                  <a:schemeClr val="tx2"/>
                </a:solidFill>
                <a:latin typeface="Berlin Sans FB Demi" pitchFamily="34" charset="0"/>
              </a:rPr>
              <a:t>mbined</a:t>
            </a:r>
            <a:r>
              <a:rPr lang="en-US" sz="3600" b="1" dirty="0">
                <a:solidFill>
                  <a:schemeClr val="tx2"/>
                </a:solidFill>
                <a:latin typeface="Berlin Sans FB Demi" pitchFamily="34" charset="0"/>
              </a:rPr>
              <a:t> oral contraceptive pill</a:t>
            </a:r>
            <a:endParaRPr lang="en-GB" sz="3600" b="1" dirty="0">
              <a:solidFill>
                <a:schemeClr val="tx2"/>
              </a:solidFill>
              <a:latin typeface="Berlin Sans FB Demi" pitchFamily="34" charset="0"/>
            </a:endParaRP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92500" lnSpcReduction="10000"/>
          </a:bodyPr>
          <a:lstStyle/>
          <a:p>
            <a:pPr>
              <a:defRPr/>
            </a:pPr>
            <a:r>
              <a:rPr lang="en-GB" sz="2800" dirty="0"/>
              <a:t>Majority in UK- Monophasic pills </a:t>
            </a:r>
            <a:r>
              <a:rPr lang="en-GB" sz="2300" dirty="0"/>
              <a:t>(Fixed dose)</a:t>
            </a:r>
          </a:p>
          <a:p>
            <a:pPr>
              <a:defRPr/>
            </a:pPr>
            <a:endParaRPr lang="en-GB" sz="1100" dirty="0"/>
          </a:p>
          <a:p>
            <a:pPr>
              <a:defRPr/>
            </a:pPr>
            <a:r>
              <a:rPr lang="en-GB" sz="2800" dirty="0"/>
              <a:t>20, 30 or 35 micrograms of </a:t>
            </a:r>
            <a:r>
              <a:rPr lang="en-GB" sz="2800" dirty="0" err="1"/>
              <a:t>Ethinylestradiol</a:t>
            </a:r>
            <a:endParaRPr lang="en-GB" sz="2800" dirty="0"/>
          </a:p>
          <a:p>
            <a:pPr>
              <a:defRPr/>
            </a:pPr>
            <a:endParaRPr lang="en-GB" sz="1200" dirty="0"/>
          </a:p>
          <a:p>
            <a:pPr>
              <a:defRPr/>
            </a:pPr>
            <a:r>
              <a:rPr lang="en-GB" sz="2800" dirty="0"/>
              <a:t>1</a:t>
            </a:r>
            <a:r>
              <a:rPr lang="en-GB" sz="2800" baseline="30000" dirty="0"/>
              <a:t>st</a:t>
            </a:r>
            <a:r>
              <a:rPr lang="en-GB" sz="2800" dirty="0"/>
              <a:t>, 2nd, 3</a:t>
            </a:r>
            <a:r>
              <a:rPr lang="en-GB" sz="2800" baseline="30000" dirty="0"/>
              <a:t>rd</a:t>
            </a:r>
            <a:r>
              <a:rPr lang="en-GB" sz="2800" dirty="0"/>
              <a:t> generation pills- Different progestogens</a:t>
            </a:r>
          </a:p>
          <a:p>
            <a:pPr>
              <a:defRPr/>
            </a:pPr>
            <a:endParaRPr lang="en-GB" sz="1200" dirty="0"/>
          </a:p>
          <a:p>
            <a:pPr>
              <a:defRPr/>
            </a:pPr>
            <a:r>
              <a:rPr lang="en-GB" sz="2800" dirty="0"/>
              <a:t>Taken for:</a:t>
            </a:r>
          </a:p>
          <a:p>
            <a:pPr lvl="2">
              <a:defRPr/>
            </a:pPr>
            <a:r>
              <a:rPr lang="en-GB" b="1" dirty="0"/>
              <a:t>Standard Regimen</a:t>
            </a:r>
            <a:r>
              <a:rPr lang="en-GB" dirty="0"/>
              <a:t>: </a:t>
            </a:r>
            <a:r>
              <a:rPr lang="en-GB" sz="1900" dirty="0"/>
              <a:t>21 day pack with 7 days pill free period- Licenced to use in UK </a:t>
            </a:r>
          </a:p>
          <a:p>
            <a:pPr lvl="2">
              <a:defRPr/>
            </a:pPr>
            <a:endParaRPr lang="en-GB" sz="1900" dirty="0"/>
          </a:p>
          <a:p>
            <a:pPr lvl="2">
              <a:defRPr/>
            </a:pPr>
            <a:r>
              <a:rPr lang="en-GB" b="1" dirty="0"/>
              <a:t>Tailored Regimen:</a:t>
            </a:r>
            <a:r>
              <a:rPr lang="en-GB" dirty="0"/>
              <a:t> </a:t>
            </a:r>
            <a:r>
              <a:rPr lang="en-GB" sz="1900" dirty="0"/>
              <a:t>used continuously or with pill free period less than 7 days- Only </a:t>
            </a:r>
            <a:r>
              <a:rPr lang="en-GB" sz="1900" b="1" i="1" dirty="0" err="1"/>
              <a:t>Qlaira</a:t>
            </a:r>
            <a:r>
              <a:rPr lang="en-GB" sz="1900" dirty="0"/>
              <a:t> is licenced to use in UK</a:t>
            </a:r>
          </a:p>
          <a:p>
            <a:pPr lvl="2">
              <a:defRPr/>
            </a:pPr>
            <a:endParaRPr lang="en-GB" sz="1100" dirty="0"/>
          </a:p>
          <a:p>
            <a:pPr>
              <a:defRPr/>
            </a:pPr>
            <a:r>
              <a:rPr lang="en-US" sz="2600" dirty="0"/>
              <a:t>Efficacy:</a:t>
            </a:r>
          </a:p>
          <a:p>
            <a:pPr lvl="2">
              <a:defRPr/>
            </a:pPr>
            <a:r>
              <a:rPr lang="en-US" sz="1900" dirty="0"/>
              <a:t>Typical use failure rate 9%</a:t>
            </a:r>
          </a:p>
          <a:p>
            <a:pPr lvl="2">
              <a:defRPr/>
            </a:pPr>
            <a:r>
              <a:rPr lang="en-US" sz="1900" dirty="0"/>
              <a:t>Perfect use failure rate 0.3%</a:t>
            </a:r>
          </a:p>
          <a:p>
            <a:endParaRPr lang="en-GB" dirty="0"/>
          </a:p>
        </p:txBody>
      </p:sp>
      <p:pic>
        <p:nvPicPr>
          <p:cNvPr id="5" name="Picture 2">
            <a:extLst>
              <a:ext uri="{FF2B5EF4-FFF2-40B4-BE49-F238E27FC236}">
                <a16:creationId xmlns:a16="http://schemas.microsoft.com/office/drawing/2014/main" id="{D439CE46-6FE2-514A-AFF5-D32D6C4746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821" y="4792044"/>
            <a:ext cx="2710377" cy="1772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a:extLst>
              <a:ext uri="{FF2B5EF4-FFF2-40B4-BE49-F238E27FC236}">
                <a16:creationId xmlns:a16="http://schemas.microsoft.com/office/drawing/2014/main" id="{73983F21-22D3-904F-A438-1C72AB5A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00" y="884903"/>
            <a:ext cx="7355315" cy="54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2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98"/>
                                        </p:tgtEl>
                                      </p:cBhvr>
                                    </p:animEffect>
                                    <p:set>
                                      <p:cBhvr>
                                        <p:cTn id="12"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Combined oral contraceptive pill</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433047"/>
          </a:xfrm>
        </p:spPr>
        <p:txBody>
          <a:bodyPr>
            <a:normAutofit/>
          </a:bodyPr>
          <a:lstStyle/>
          <a:p>
            <a:r>
              <a:rPr lang="en-GB" sz="2000" dirty="0"/>
              <a:t>What are the benefits of using COCP?</a:t>
            </a:r>
          </a:p>
          <a:p>
            <a:endParaRPr lang="en-GB" sz="2000" dirty="0"/>
          </a:p>
          <a:p>
            <a:endParaRPr lang="en-GB" sz="2000" dirty="0"/>
          </a:p>
          <a:p>
            <a:endParaRPr lang="en-GB" sz="2000" dirty="0"/>
          </a:p>
          <a:p>
            <a:r>
              <a:rPr lang="en-GB" sz="2000" dirty="0"/>
              <a:t>What are the risk factors to be considered?</a:t>
            </a:r>
          </a:p>
          <a:p>
            <a:endParaRPr lang="en-GB" sz="2000" dirty="0"/>
          </a:p>
          <a:p>
            <a:endParaRPr lang="en-GB" sz="2000" dirty="0"/>
          </a:p>
          <a:p>
            <a:endParaRPr lang="en-GB" sz="2000" dirty="0"/>
          </a:p>
          <a:p>
            <a:r>
              <a:rPr lang="en-GB" sz="2000" dirty="0"/>
              <a:t>What are the contraindications for using COCP?</a:t>
            </a:r>
          </a:p>
          <a:p>
            <a:pPr marL="0" indent="0">
              <a:buNone/>
            </a:pPr>
            <a:endParaRPr lang="en-GB" sz="2000" dirty="0"/>
          </a:p>
          <a:p>
            <a:endParaRPr lang="en-GB" sz="2000" dirty="0"/>
          </a:p>
          <a:p>
            <a:endParaRPr lang="en-GB" sz="2000" dirty="0"/>
          </a:p>
          <a:p>
            <a:r>
              <a:rPr lang="en-GB" sz="2000" dirty="0"/>
              <a:t>What are the side effects ?</a:t>
            </a:r>
          </a:p>
        </p:txBody>
      </p:sp>
    </p:spTree>
    <p:extLst>
      <p:ext uri="{BB962C8B-B14F-4D97-AF65-F5344CB8AC3E}">
        <p14:creationId xmlns:p14="http://schemas.microsoft.com/office/powerpoint/2010/main" val="233656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Benefits of the COCP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85000" lnSpcReduction="10000"/>
          </a:bodyPr>
          <a:lstStyle/>
          <a:p>
            <a:pPr>
              <a:lnSpc>
                <a:spcPct val="120000"/>
              </a:lnSpc>
            </a:pPr>
            <a:r>
              <a:rPr lang="en-GB" sz="2400" b="1" dirty="0">
                <a:latin typeface="Symbol" charset="2"/>
              </a:rPr>
              <a:t>¯</a:t>
            </a:r>
            <a:r>
              <a:rPr lang="en-GB" sz="2400" b="1" dirty="0"/>
              <a:t>  Dysmenorrhoea and Menorrhagia</a:t>
            </a:r>
            <a:endParaRPr lang="en-GB" b="1" dirty="0"/>
          </a:p>
          <a:p>
            <a:pPr>
              <a:lnSpc>
                <a:spcPct val="120000"/>
              </a:lnSpc>
            </a:pPr>
            <a:r>
              <a:rPr lang="en-GB" sz="2400" b="1" dirty="0"/>
              <a:t>To regulate the cycle</a:t>
            </a:r>
            <a:endParaRPr lang="en-GB" b="1" dirty="0"/>
          </a:p>
          <a:p>
            <a:pPr>
              <a:lnSpc>
                <a:spcPct val="120000"/>
              </a:lnSpc>
            </a:pPr>
            <a:r>
              <a:rPr lang="en-GB" sz="2400" b="1" dirty="0"/>
              <a:t>Symptomatic relief / treatment of Endometriosis</a:t>
            </a:r>
            <a:endParaRPr lang="en-GB" b="1" dirty="0"/>
          </a:p>
          <a:p>
            <a:pPr>
              <a:lnSpc>
                <a:spcPct val="120000"/>
              </a:lnSpc>
            </a:pPr>
            <a:r>
              <a:rPr lang="en-GB" sz="2400" b="1" dirty="0">
                <a:latin typeface="Symbol" charset="2"/>
              </a:rPr>
              <a:t>¯</a:t>
            </a:r>
            <a:r>
              <a:rPr lang="en-GB" sz="2400" b="1" dirty="0"/>
              <a:t> Endometrial cancer x 50% </a:t>
            </a:r>
            <a:r>
              <a:rPr lang="en-GB" sz="2000" b="1" dirty="0"/>
              <a:t>(use over 15 years)</a:t>
            </a:r>
            <a:endParaRPr lang="en-GB" b="1" dirty="0"/>
          </a:p>
          <a:p>
            <a:pPr>
              <a:lnSpc>
                <a:spcPct val="120000"/>
              </a:lnSpc>
            </a:pPr>
            <a:r>
              <a:rPr lang="en-GB" sz="2400" b="1" dirty="0">
                <a:latin typeface="Symbol" charset="2"/>
              </a:rPr>
              <a:t>¯</a:t>
            </a:r>
            <a:r>
              <a:rPr lang="en-GB" sz="2400" b="1" dirty="0"/>
              <a:t>  Ovarian cancer x 40% </a:t>
            </a:r>
            <a:r>
              <a:rPr lang="en-GB" sz="2000" b="1" dirty="0"/>
              <a:t>(use over 15 years),</a:t>
            </a:r>
            <a:r>
              <a:rPr lang="en-GB" sz="2400" b="1" dirty="0"/>
              <a:t> 20% </a:t>
            </a:r>
            <a:r>
              <a:rPr lang="en-GB" sz="2000" b="1" dirty="0"/>
              <a:t>(use for 5 years) </a:t>
            </a:r>
            <a:endParaRPr lang="en-GB" b="1" dirty="0"/>
          </a:p>
          <a:p>
            <a:pPr>
              <a:lnSpc>
                <a:spcPct val="120000"/>
              </a:lnSpc>
            </a:pPr>
            <a:r>
              <a:rPr lang="en-GB" sz="2400" b="1" dirty="0">
                <a:latin typeface="Symbol" charset="2"/>
              </a:rPr>
              <a:t>¯</a:t>
            </a:r>
            <a:r>
              <a:rPr lang="en-GB" sz="2400" b="1" dirty="0"/>
              <a:t>Fibroids x 30% (</a:t>
            </a:r>
            <a:r>
              <a:rPr lang="en-GB" sz="2000" b="1" dirty="0"/>
              <a:t>use over 1 years)</a:t>
            </a:r>
            <a:endParaRPr lang="en-GB" b="1" dirty="0"/>
          </a:p>
          <a:p>
            <a:pPr>
              <a:lnSpc>
                <a:spcPct val="120000"/>
              </a:lnSpc>
            </a:pPr>
            <a:r>
              <a:rPr lang="en-GB" sz="2400" b="1" dirty="0">
                <a:latin typeface="Symbol" charset="2"/>
              </a:rPr>
              <a:t>¯</a:t>
            </a:r>
            <a:r>
              <a:rPr lang="en-GB" sz="2400" b="1" dirty="0"/>
              <a:t>  Benign breast disease x 50 - 75%</a:t>
            </a:r>
            <a:endParaRPr lang="en-GB" b="1" dirty="0"/>
          </a:p>
          <a:p>
            <a:pPr>
              <a:lnSpc>
                <a:spcPct val="120000"/>
              </a:lnSpc>
            </a:pPr>
            <a:r>
              <a:rPr lang="en-GB" sz="2400" b="1" dirty="0">
                <a:latin typeface="Symbol" charset="2"/>
              </a:rPr>
              <a:t>¯</a:t>
            </a:r>
            <a:r>
              <a:rPr lang="en-GB" sz="2400" b="1" dirty="0"/>
              <a:t>  Rheumatoid arthritis x 50%</a:t>
            </a:r>
            <a:endParaRPr lang="en-GB" b="1" dirty="0"/>
          </a:p>
          <a:p>
            <a:pPr>
              <a:lnSpc>
                <a:spcPct val="120000"/>
              </a:lnSpc>
            </a:pPr>
            <a:r>
              <a:rPr lang="en-GB" sz="2400" b="1" dirty="0">
                <a:latin typeface="Symbol" charset="2"/>
              </a:rPr>
              <a:t>¯</a:t>
            </a:r>
            <a:r>
              <a:rPr lang="en-GB" sz="2400" b="1" dirty="0"/>
              <a:t>  Colorectal cancer x 20%</a:t>
            </a:r>
            <a:endParaRPr lang="en-GB" b="1" dirty="0"/>
          </a:p>
          <a:p>
            <a:pPr>
              <a:lnSpc>
                <a:spcPct val="120000"/>
              </a:lnSpc>
            </a:pPr>
            <a:r>
              <a:rPr lang="en-GB" sz="2400" b="1" dirty="0"/>
              <a:t>? </a:t>
            </a:r>
            <a:r>
              <a:rPr lang="en-GB" sz="2400" b="1" dirty="0">
                <a:latin typeface="Symbol" charset="2"/>
              </a:rPr>
              <a:t>¯</a:t>
            </a:r>
            <a:r>
              <a:rPr lang="en-GB" sz="2400" b="1" dirty="0"/>
              <a:t>  Duodenal ulcer</a:t>
            </a:r>
            <a:endParaRPr lang="en-GB" b="1" dirty="0"/>
          </a:p>
          <a:p>
            <a:pPr>
              <a:lnSpc>
                <a:spcPct val="120000"/>
              </a:lnSpc>
            </a:pPr>
            <a:r>
              <a:rPr lang="en-GB" sz="2400" b="1" dirty="0"/>
              <a:t>May improve some Menopausal symptoms, Acne</a:t>
            </a:r>
          </a:p>
        </p:txBody>
      </p:sp>
    </p:spTree>
    <p:extLst>
      <p:ext uri="{BB962C8B-B14F-4D97-AF65-F5344CB8AC3E}">
        <p14:creationId xmlns:p14="http://schemas.microsoft.com/office/powerpoint/2010/main" val="265483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Evidence about VTE risks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lnSpc>
                <a:spcPct val="130000"/>
              </a:lnSpc>
              <a:defRPr/>
            </a:pPr>
            <a:r>
              <a:rPr lang="en-GB" sz="2000" dirty="0"/>
              <a:t>Rates: 34-38 per 100,000 women per year</a:t>
            </a:r>
          </a:p>
          <a:p>
            <a:pPr>
              <a:lnSpc>
                <a:spcPct val="130000"/>
              </a:lnSpc>
              <a:defRPr/>
            </a:pPr>
            <a:endParaRPr lang="en-GB" sz="2000" dirty="0"/>
          </a:p>
          <a:p>
            <a:pPr>
              <a:lnSpc>
                <a:spcPct val="130000"/>
              </a:lnSpc>
              <a:defRPr/>
            </a:pPr>
            <a:r>
              <a:rPr lang="en-GB" sz="2000" dirty="0"/>
              <a:t>BMI over 30 - Doubles VTE risk</a:t>
            </a:r>
          </a:p>
          <a:p>
            <a:pPr>
              <a:lnSpc>
                <a:spcPct val="130000"/>
              </a:lnSpc>
              <a:defRPr/>
            </a:pPr>
            <a:endParaRPr lang="en-GB" sz="2000" dirty="0"/>
          </a:p>
          <a:p>
            <a:pPr>
              <a:lnSpc>
                <a:spcPct val="130000"/>
              </a:lnSpc>
              <a:defRPr/>
            </a:pPr>
            <a:r>
              <a:rPr lang="en-GB" sz="2000" dirty="0"/>
              <a:t>BMI over 35 - Quadruples VTE risk</a:t>
            </a:r>
          </a:p>
          <a:p>
            <a:pPr>
              <a:lnSpc>
                <a:spcPct val="130000"/>
              </a:lnSpc>
              <a:defRPr/>
            </a:pPr>
            <a:endParaRPr lang="en-GB" sz="2000" dirty="0"/>
          </a:p>
          <a:p>
            <a:pPr>
              <a:lnSpc>
                <a:spcPct val="130000"/>
              </a:lnSpc>
              <a:defRPr/>
            </a:pPr>
            <a:r>
              <a:rPr lang="en-GB" sz="2000" dirty="0"/>
              <a:t>Smoking - Doubles VTE risk</a:t>
            </a:r>
          </a:p>
          <a:p>
            <a:pPr>
              <a:lnSpc>
                <a:spcPct val="130000"/>
              </a:lnSpc>
              <a:defRPr/>
            </a:pPr>
            <a:endParaRPr lang="en-GB" sz="2000" dirty="0"/>
          </a:p>
          <a:p>
            <a:pPr>
              <a:lnSpc>
                <a:spcPct val="130000"/>
              </a:lnSpc>
              <a:defRPr/>
            </a:pPr>
            <a:r>
              <a:rPr lang="en-GB" sz="2000" dirty="0"/>
              <a:t>Increased risk with Age, Pregnancy &amp; immediate post partum </a:t>
            </a:r>
          </a:p>
        </p:txBody>
      </p:sp>
    </p:spTree>
    <p:extLst>
      <p:ext uri="{BB962C8B-B14F-4D97-AF65-F5344CB8AC3E}">
        <p14:creationId xmlns:p14="http://schemas.microsoft.com/office/powerpoint/2010/main" val="2277153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Risk of Venous Thromboembolism</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lnSpcReduction="10000"/>
          </a:bodyPr>
          <a:lstStyle/>
          <a:p>
            <a:pPr marL="0" indent="0" algn="ctr">
              <a:buNone/>
            </a:pPr>
            <a:r>
              <a:rPr lang="en-GB" sz="2400" i="1" dirty="0"/>
              <a:t>Venous thromboembolism(VTE) includes deep vein thrombosis (DVT),</a:t>
            </a:r>
          </a:p>
          <a:p>
            <a:pPr marL="0" indent="0" algn="ctr">
              <a:buNone/>
            </a:pPr>
            <a:r>
              <a:rPr lang="en-GB" sz="2400" i="1" dirty="0"/>
              <a:t>pulmonary embolism(PE) and cerebral venous sinus thrombosis</a:t>
            </a:r>
          </a:p>
          <a:p>
            <a:endParaRPr lang="en-GB" dirty="0"/>
          </a:p>
          <a:p>
            <a:r>
              <a:rPr lang="en-GB" sz="2400" dirty="0"/>
              <a:t>Compared to non-users, the risk of VTE with use of CHC is approximately doubled but that the absolute risk remains very low </a:t>
            </a:r>
          </a:p>
          <a:p>
            <a:endParaRPr lang="en-GB" sz="2400" dirty="0"/>
          </a:p>
          <a:p>
            <a:r>
              <a:rPr lang="en-GB" sz="2400" dirty="0"/>
              <a:t>Although the relative risk of VTE does increase with CHC use, the absolute risk in women of reproductive age is very low </a:t>
            </a:r>
          </a:p>
          <a:p>
            <a:pPr marL="0" indent="0">
              <a:buNone/>
            </a:pPr>
            <a:endParaRPr lang="en-GB" sz="2400" dirty="0"/>
          </a:p>
          <a:p>
            <a:r>
              <a:rPr lang="en-GB" sz="2400" dirty="0"/>
              <a:t>The risk of VTE is highest in the four months following initiation of CHC  or when restarting after a break of at least one month </a:t>
            </a:r>
          </a:p>
          <a:p>
            <a:endParaRPr lang="en-GB" sz="2400" dirty="0"/>
          </a:p>
          <a:p>
            <a:r>
              <a:rPr lang="en-GB" sz="2400" dirty="0"/>
              <a:t>The risk then reduces over the next year and remains stable thereafter</a:t>
            </a:r>
          </a:p>
          <a:p>
            <a:endParaRPr lang="en-GB" dirty="0"/>
          </a:p>
        </p:txBody>
      </p:sp>
    </p:spTree>
    <p:extLst>
      <p:ext uri="{BB962C8B-B14F-4D97-AF65-F5344CB8AC3E}">
        <p14:creationId xmlns:p14="http://schemas.microsoft.com/office/powerpoint/2010/main" val="125568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Risk of VTE and CHC</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sz="2400" i="1" dirty="0"/>
              <a:t>LNG-containing pills may be the ‘safest’ pill choice - for starting or switching contraception</a:t>
            </a:r>
          </a:p>
          <a:p>
            <a:endParaRPr lang="en-GB" dirty="0"/>
          </a:p>
        </p:txBody>
      </p:sp>
      <p:pic>
        <p:nvPicPr>
          <p:cNvPr id="4" name="Picture 2">
            <a:extLst>
              <a:ext uri="{FF2B5EF4-FFF2-40B4-BE49-F238E27FC236}">
                <a16:creationId xmlns:a16="http://schemas.microsoft.com/office/drawing/2014/main" id="{ACD1F409-F72F-DD48-840F-E836A68E9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77" y="1897618"/>
            <a:ext cx="7056785"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98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Risk of Breast Cancer and CHC</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sz="2000" b="1" i="1" dirty="0"/>
              <a:t>Meta-analysis of case-control studies from 25 countries:</a:t>
            </a:r>
          </a:p>
          <a:p>
            <a:pPr lvl="2"/>
            <a:r>
              <a:rPr lang="en-GB" dirty="0"/>
              <a:t>Increased risk of breast cancer whilst using COC  </a:t>
            </a:r>
          </a:p>
          <a:p>
            <a:pPr lvl="2"/>
            <a:r>
              <a:rPr lang="en-GB" dirty="0"/>
              <a:t>Excess risk -  increases quickly after starting</a:t>
            </a:r>
          </a:p>
          <a:p>
            <a:pPr lvl="2"/>
            <a:r>
              <a:rPr lang="en-GB" dirty="0"/>
              <a:t>Does not increase with duration of use </a:t>
            </a:r>
          </a:p>
          <a:p>
            <a:pPr lvl="2"/>
            <a:r>
              <a:rPr lang="en-GB" dirty="0"/>
              <a:t>Disappears within 10 years of stopping COC use</a:t>
            </a:r>
          </a:p>
          <a:p>
            <a:pPr lvl="2"/>
            <a:endParaRPr lang="en-GB" dirty="0"/>
          </a:p>
          <a:p>
            <a:r>
              <a:rPr lang="en-GB" sz="2000" b="1" i="1" dirty="0"/>
              <a:t>Breast cancer and family history:</a:t>
            </a:r>
          </a:p>
          <a:p>
            <a:pPr lvl="2"/>
            <a:r>
              <a:rPr lang="en-GB" dirty="0"/>
              <a:t>A family history of breast cancer  does not restrict use of CHC (UKMEC 1)</a:t>
            </a:r>
          </a:p>
          <a:p>
            <a:pPr lvl="2"/>
            <a:endParaRPr lang="en-GB" dirty="0"/>
          </a:p>
          <a:p>
            <a:pPr lvl="2"/>
            <a:endParaRPr lang="en-GB" dirty="0"/>
          </a:p>
          <a:p>
            <a:pPr marL="0" indent="0" algn="ctr">
              <a:buNone/>
            </a:pPr>
            <a:r>
              <a:rPr lang="en-GB" sz="2600" i="1" dirty="0"/>
              <a:t>Risk of breast cancer associated with CHC use is likely to be small, and will reduce with time after stopping</a:t>
            </a:r>
          </a:p>
          <a:p>
            <a:endParaRPr lang="en-GB" dirty="0"/>
          </a:p>
        </p:txBody>
      </p:sp>
    </p:spTree>
    <p:extLst>
      <p:ext uri="{BB962C8B-B14F-4D97-AF65-F5344CB8AC3E}">
        <p14:creationId xmlns:p14="http://schemas.microsoft.com/office/powerpoint/2010/main" val="97201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27EB-2226-654D-A71A-B4346BB85C5D}"/>
              </a:ext>
            </a:extLst>
          </p:cNvPr>
          <p:cNvSpPr>
            <a:spLocks noGrp="1"/>
          </p:cNvSpPr>
          <p:nvPr>
            <p:ph type="title"/>
          </p:nvPr>
        </p:nvSpPr>
        <p:spPr>
          <a:xfrm>
            <a:off x="2895600" y="-7199"/>
            <a:ext cx="8610600" cy="1293028"/>
          </a:xfrm>
        </p:spPr>
        <p:txBody>
          <a:bodyPr/>
          <a:lstStyle/>
          <a:p>
            <a:r>
              <a:rPr lang="en-GB" b="1" dirty="0">
                <a:solidFill>
                  <a:schemeClr val="tx2"/>
                </a:solidFill>
                <a:latin typeface="Berlin Sans FB Demi" pitchFamily="34" charset="0"/>
              </a:rPr>
              <a:t>Sexual health</a:t>
            </a:r>
            <a:endParaRPr lang="en-GB" dirty="0"/>
          </a:p>
        </p:txBody>
      </p:sp>
      <p:sp>
        <p:nvSpPr>
          <p:cNvPr id="3" name="Content Placeholder 2">
            <a:extLst>
              <a:ext uri="{FF2B5EF4-FFF2-40B4-BE49-F238E27FC236}">
                <a16:creationId xmlns:a16="http://schemas.microsoft.com/office/drawing/2014/main" id="{C514B2ED-1DCA-B34E-84E2-ADB29146499F}"/>
              </a:ext>
            </a:extLst>
          </p:cNvPr>
          <p:cNvSpPr>
            <a:spLocks noGrp="1"/>
          </p:cNvSpPr>
          <p:nvPr>
            <p:ph idx="1"/>
          </p:nvPr>
        </p:nvSpPr>
        <p:spPr>
          <a:xfrm>
            <a:off x="685800" y="1648178"/>
            <a:ext cx="10820400" cy="4570507"/>
          </a:xfrm>
        </p:spPr>
        <p:txBody>
          <a:bodyPr>
            <a:normAutofit/>
          </a:bodyPr>
          <a:lstStyle/>
          <a:p>
            <a:pPr>
              <a:lnSpc>
                <a:spcPct val="150000"/>
              </a:lnSpc>
            </a:pPr>
            <a:r>
              <a:rPr lang="en-GB" b="1" dirty="0"/>
              <a:t>Sexual health-related issues are wide-ranging, and encompass sexual orientation and gender identity, sexual expression, relationships, and pleasure. They also include negative consequences or conditions such as:</a:t>
            </a:r>
          </a:p>
          <a:p>
            <a:pPr lvl="1">
              <a:lnSpc>
                <a:spcPct val="150000"/>
              </a:lnSpc>
            </a:pPr>
            <a:r>
              <a:rPr lang="en-GB" b="1" dirty="0"/>
              <a:t>Infections</a:t>
            </a:r>
          </a:p>
          <a:p>
            <a:pPr lvl="1">
              <a:lnSpc>
                <a:spcPct val="150000"/>
              </a:lnSpc>
            </a:pPr>
            <a:r>
              <a:rPr lang="en-GB" b="1" dirty="0"/>
              <a:t>unintended pregnancy and abortion;</a:t>
            </a:r>
          </a:p>
          <a:p>
            <a:pPr lvl="1">
              <a:lnSpc>
                <a:spcPct val="150000"/>
              </a:lnSpc>
            </a:pPr>
            <a:r>
              <a:rPr lang="en-GB" b="1" dirty="0"/>
              <a:t>sexual dysfunction; </a:t>
            </a:r>
          </a:p>
          <a:p>
            <a:pPr lvl="1">
              <a:lnSpc>
                <a:spcPct val="150000"/>
              </a:lnSpc>
            </a:pPr>
            <a:r>
              <a:rPr lang="en-GB" b="1" dirty="0"/>
              <a:t>sexual violence; and</a:t>
            </a:r>
          </a:p>
          <a:p>
            <a:pPr lvl="1">
              <a:lnSpc>
                <a:spcPct val="150000"/>
              </a:lnSpc>
            </a:pPr>
            <a:r>
              <a:rPr lang="en-GB" b="1" dirty="0"/>
              <a:t>harmful practices (such as female genital mutilation, FGM).</a:t>
            </a:r>
          </a:p>
          <a:p>
            <a:pPr>
              <a:lnSpc>
                <a:spcPct val="150000"/>
              </a:lnSpc>
            </a:pPr>
            <a:endParaRPr lang="en-GB" b="1" dirty="0"/>
          </a:p>
        </p:txBody>
      </p:sp>
    </p:spTree>
    <p:extLst>
      <p:ext uri="{BB962C8B-B14F-4D97-AF65-F5344CB8AC3E}">
        <p14:creationId xmlns:p14="http://schemas.microsoft.com/office/powerpoint/2010/main" val="865894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2">
            <a:extLst>
              <a:ext uri="{FF2B5EF4-FFF2-40B4-BE49-F238E27FC236}">
                <a16:creationId xmlns:a16="http://schemas.microsoft.com/office/drawing/2014/main" id="{0A66A436-ED66-364F-ADF5-CFD75361D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351" y="159376"/>
            <a:ext cx="8610599" cy="6059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57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F636-4C0D-DF40-AD8B-0887ECB57E64}"/>
              </a:ext>
            </a:extLst>
          </p:cNvPr>
          <p:cNvSpPr>
            <a:spLocks noGrp="1"/>
          </p:cNvSpPr>
          <p:nvPr>
            <p:ph type="title"/>
          </p:nvPr>
        </p:nvSpPr>
        <p:spPr>
          <a:xfrm>
            <a:off x="2895600" y="249382"/>
            <a:ext cx="8610600" cy="819397"/>
          </a:xfrm>
        </p:spPr>
        <p:txBody>
          <a:bodyPr>
            <a:normAutofit fontScale="90000"/>
          </a:bodyPr>
          <a:lstStyle/>
          <a:p>
            <a:r>
              <a:rPr lang="en-US" b="1" dirty="0">
                <a:solidFill>
                  <a:schemeClr val="tx2"/>
                </a:solidFill>
              </a:rPr>
              <a:t>Contraindications and CHC use</a:t>
            </a:r>
            <a:endParaRPr lang="en-GB" dirty="0"/>
          </a:p>
        </p:txBody>
      </p:sp>
      <p:sp>
        <p:nvSpPr>
          <p:cNvPr id="3" name="Content Placeholder 2">
            <a:extLst>
              <a:ext uri="{FF2B5EF4-FFF2-40B4-BE49-F238E27FC236}">
                <a16:creationId xmlns:a16="http://schemas.microsoft.com/office/drawing/2014/main" id="{B8B0911A-66C5-1C4D-A347-59EB9D2F31F7}"/>
              </a:ext>
            </a:extLst>
          </p:cNvPr>
          <p:cNvSpPr>
            <a:spLocks noGrp="1"/>
          </p:cNvSpPr>
          <p:nvPr>
            <p:ph sz="half" idx="1"/>
          </p:nvPr>
        </p:nvSpPr>
        <p:spPr>
          <a:xfrm>
            <a:off x="685800" y="1258785"/>
            <a:ext cx="5334000" cy="4959900"/>
          </a:xfrm>
        </p:spPr>
        <p:txBody>
          <a:bodyPr>
            <a:normAutofit fontScale="92500" lnSpcReduction="10000"/>
          </a:bodyPr>
          <a:lstStyle/>
          <a:p>
            <a:r>
              <a:rPr lang="en-GB" b="1" dirty="0"/>
              <a:t>UK MEC Category 4</a:t>
            </a:r>
          </a:p>
          <a:p>
            <a:r>
              <a:rPr lang="en-GB" sz="2400" dirty="0"/>
              <a:t>Smoking &gt;35 years &gt; 15/day</a:t>
            </a:r>
          </a:p>
          <a:p>
            <a:r>
              <a:rPr lang="en-GB" sz="2400" dirty="0"/>
              <a:t>BP &gt; 160/95mmHg</a:t>
            </a:r>
          </a:p>
          <a:p>
            <a:r>
              <a:rPr lang="en-GB" sz="2400" dirty="0"/>
              <a:t>Personal H/O VTE</a:t>
            </a:r>
          </a:p>
          <a:p>
            <a:r>
              <a:rPr lang="en-GB" sz="2400" dirty="0"/>
              <a:t>VTE on anticoagulant</a:t>
            </a:r>
          </a:p>
          <a:p>
            <a:r>
              <a:rPr lang="en-GB" sz="2400" dirty="0"/>
              <a:t>Current Migraine with aura- any age</a:t>
            </a:r>
          </a:p>
          <a:p>
            <a:r>
              <a:rPr lang="en-GB" sz="2400" dirty="0"/>
              <a:t>Current Breast cancer</a:t>
            </a:r>
          </a:p>
          <a:p>
            <a:endParaRPr lang="en-GB" sz="1100" dirty="0"/>
          </a:p>
          <a:p>
            <a:endParaRPr lang="en-GB" sz="1100" dirty="0"/>
          </a:p>
          <a:p>
            <a:r>
              <a:rPr lang="en-GB" b="1" dirty="0"/>
              <a:t>UK MEC Category 3/4</a:t>
            </a:r>
          </a:p>
          <a:p>
            <a:r>
              <a:rPr lang="en-GB" sz="2400" dirty="0"/>
              <a:t>Acute Hepatitis: </a:t>
            </a:r>
            <a:r>
              <a:rPr lang="en-GB" sz="2000" dirty="0"/>
              <a:t>starting CHC</a:t>
            </a:r>
          </a:p>
          <a:p>
            <a:endParaRPr lang="en-GB" dirty="0"/>
          </a:p>
        </p:txBody>
      </p:sp>
      <p:sp>
        <p:nvSpPr>
          <p:cNvPr id="4" name="Content Placeholder 3">
            <a:extLst>
              <a:ext uri="{FF2B5EF4-FFF2-40B4-BE49-F238E27FC236}">
                <a16:creationId xmlns:a16="http://schemas.microsoft.com/office/drawing/2014/main" id="{6FF74648-A566-B643-892B-07CC5F56F8C3}"/>
              </a:ext>
            </a:extLst>
          </p:cNvPr>
          <p:cNvSpPr>
            <a:spLocks noGrp="1"/>
          </p:cNvSpPr>
          <p:nvPr>
            <p:ph sz="half" idx="2"/>
          </p:nvPr>
        </p:nvSpPr>
        <p:spPr>
          <a:xfrm>
            <a:off x="6172200" y="1258785"/>
            <a:ext cx="5334000" cy="4959899"/>
          </a:xfrm>
        </p:spPr>
        <p:txBody>
          <a:bodyPr>
            <a:normAutofit fontScale="92500" lnSpcReduction="10000"/>
          </a:bodyPr>
          <a:lstStyle/>
          <a:p>
            <a:r>
              <a:rPr lang="en-GB" dirty="0"/>
              <a:t>UK MEC Category 3</a:t>
            </a:r>
          </a:p>
          <a:p>
            <a:r>
              <a:rPr lang="en-GB" sz="2400" dirty="0"/>
              <a:t>Smoking &gt;35 years &lt; 15/day</a:t>
            </a:r>
          </a:p>
          <a:p>
            <a:r>
              <a:rPr lang="en-GB" sz="2400" dirty="0"/>
              <a:t>BP &gt; 140-159/90-94mmHg</a:t>
            </a:r>
          </a:p>
          <a:p>
            <a:r>
              <a:rPr lang="en-GB" sz="2400" dirty="0"/>
              <a:t>Obesity, BMI&gt;35</a:t>
            </a:r>
          </a:p>
          <a:p>
            <a:r>
              <a:rPr lang="en-GB" sz="2400" dirty="0"/>
              <a:t>F/H VTE 1</a:t>
            </a:r>
            <a:r>
              <a:rPr lang="en-GB" sz="2400" baseline="30000" dirty="0"/>
              <a:t>st</a:t>
            </a:r>
            <a:r>
              <a:rPr lang="en-GB" sz="2400" dirty="0"/>
              <a:t> degree relative &lt;45 years</a:t>
            </a:r>
          </a:p>
          <a:p>
            <a:r>
              <a:rPr lang="en-GB" sz="2400" dirty="0"/>
              <a:t>Immobility</a:t>
            </a:r>
          </a:p>
          <a:p>
            <a:r>
              <a:rPr lang="en-GB" sz="2400" dirty="0"/>
              <a:t>Current migraine at any age, no aura</a:t>
            </a:r>
          </a:p>
          <a:p>
            <a:r>
              <a:rPr lang="en-GB" sz="2400" dirty="0"/>
              <a:t>Migraine with aura &gt;5 years ago</a:t>
            </a:r>
          </a:p>
          <a:p>
            <a:r>
              <a:rPr lang="en-GB" sz="2400" dirty="0"/>
              <a:t>Breast Cancer with Mutation/No evidence with current disease</a:t>
            </a:r>
          </a:p>
          <a:p>
            <a:pPr marL="0" indent="0">
              <a:buNone/>
            </a:pPr>
            <a:r>
              <a:rPr lang="en-GB" b="1" dirty="0"/>
              <a:t>UK MEC Category 2/3</a:t>
            </a:r>
          </a:p>
          <a:p>
            <a:r>
              <a:rPr lang="en-GB" sz="2400" dirty="0"/>
              <a:t>Known Hyperlipidaemia</a:t>
            </a:r>
          </a:p>
          <a:p>
            <a:endParaRPr lang="en-GB" sz="2400" dirty="0"/>
          </a:p>
          <a:p>
            <a:endParaRPr lang="en-GB" dirty="0"/>
          </a:p>
        </p:txBody>
      </p:sp>
    </p:spTree>
    <p:extLst>
      <p:ext uri="{BB962C8B-B14F-4D97-AF65-F5344CB8AC3E}">
        <p14:creationId xmlns:p14="http://schemas.microsoft.com/office/powerpoint/2010/main" val="128754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Contraindications and CHC use</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lnSpcReduction="10000"/>
          </a:bodyPr>
          <a:lstStyle/>
          <a:p>
            <a:pPr marL="0" indent="0">
              <a:buNone/>
            </a:pPr>
            <a:r>
              <a:rPr lang="en-GB" sz="3200" b="1" dirty="0"/>
              <a:t>UK MEC Category 2</a:t>
            </a:r>
          </a:p>
          <a:p>
            <a:r>
              <a:rPr lang="en-GB" sz="2400" dirty="0"/>
              <a:t>Acute Hepatitis: </a:t>
            </a:r>
            <a:r>
              <a:rPr lang="en-GB" sz="1800" dirty="0"/>
              <a:t>Continuing  CHC</a:t>
            </a:r>
          </a:p>
          <a:p>
            <a:r>
              <a:rPr lang="en-GB" sz="2400" dirty="0"/>
              <a:t>Diabetes type 1 or 2 with no vascular disease</a:t>
            </a:r>
          </a:p>
          <a:p>
            <a:r>
              <a:rPr lang="en-GB" sz="2400" dirty="0"/>
              <a:t>Current migraine at any age with NO aura initiating</a:t>
            </a:r>
          </a:p>
          <a:p>
            <a:r>
              <a:rPr lang="en-GB" sz="2400" dirty="0"/>
              <a:t>Uncomplicated valvular &amp; congenital heart disease</a:t>
            </a:r>
          </a:p>
          <a:p>
            <a:endParaRPr lang="en-GB" sz="2400" dirty="0"/>
          </a:p>
          <a:p>
            <a:endParaRPr lang="en-GB" sz="2400" dirty="0"/>
          </a:p>
          <a:p>
            <a:pPr marL="0" indent="0">
              <a:buNone/>
            </a:pPr>
            <a:r>
              <a:rPr lang="en-GB" sz="2400" b="1" dirty="0"/>
              <a:t> </a:t>
            </a:r>
            <a:r>
              <a:rPr lang="en-GB" sz="3200" b="1" dirty="0"/>
              <a:t>UK MEC Category 1</a:t>
            </a:r>
          </a:p>
          <a:p>
            <a:r>
              <a:rPr lang="en-GB" sz="2400" dirty="0"/>
              <a:t>Chronic hepatitis</a:t>
            </a:r>
          </a:p>
          <a:p>
            <a:r>
              <a:rPr lang="en-GB" sz="2400" dirty="0"/>
              <a:t>Compensated cirrhosis</a:t>
            </a:r>
          </a:p>
          <a:p>
            <a:r>
              <a:rPr lang="en-GB" sz="2400" dirty="0"/>
              <a:t>Family H/O Breast cancer</a:t>
            </a:r>
            <a:endParaRPr lang="en-GB" dirty="0"/>
          </a:p>
        </p:txBody>
      </p:sp>
    </p:spTree>
    <p:extLst>
      <p:ext uri="{BB962C8B-B14F-4D97-AF65-F5344CB8AC3E}">
        <p14:creationId xmlns:p14="http://schemas.microsoft.com/office/powerpoint/2010/main" val="3477986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Drug interaction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a:bodyPr>
          <a:lstStyle/>
          <a:p>
            <a:pPr>
              <a:defRPr/>
            </a:pPr>
            <a:r>
              <a:rPr lang="en-US" sz="2400" b="1" dirty="0"/>
              <a:t>NOT broad spectrum antibiotics</a:t>
            </a:r>
          </a:p>
          <a:p>
            <a:pPr>
              <a:defRPr/>
            </a:pPr>
            <a:endParaRPr lang="en-US" sz="1800" b="1" dirty="0"/>
          </a:p>
          <a:p>
            <a:pPr>
              <a:defRPr/>
            </a:pPr>
            <a:r>
              <a:rPr lang="en-US" sz="2400" dirty="0"/>
              <a:t>Enzyme Inducers: </a:t>
            </a:r>
          </a:p>
          <a:p>
            <a:pPr lvl="2">
              <a:defRPr/>
            </a:pPr>
            <a:r>
              <a:rPr lang="en-US" sz="2000" dirty="0"/>
              <a:t>Anticonvulsants</a:t>
            </a:r>
          </a:p>
          <a:p>
            <a:pPr lvl="2">
              <a:defRPr/>
            </a:pPr>
            <a:r>
              <a:rPr lang="en-US" sz="2000" dirty="0"/>
              <a:t>Rifampicin</a:t>
            </a:r>
            <a:endParaRPr lang="en-US" sz="500" dirty="0"/>
          </a:p>
          <a:p>
            <a:pPr lvl="2">
              <a:defRPr/>
            </a:pPr>
            <a:r>
              <a:rPr lang="en-US" sz="2000" dirty="0"/>
              <a:t>Rifabutin</a:t>
            </a:r>
          </a:p>
          <a:p>
            <a:pPr lvl="2">
              <a:defRPr/>
            </a:pPr>
            <a:r>
              <a:rPr lang="en-GB" sz="2000" i="1" dirty="0"/>
              <a:t>Lamotrigine</a:t>
            </a:r>
            <a:r>
              <a:rPr lang="en-GB" sz="2000" b="1" dirty="0"/>
              <a:t> </a:t>
            </a:r>
            <a:r>
              <a:rPr lang="en-GB" sz="2000" dirty="0"/>
              <a:t>(except in combination with sodium valproate):</a:t>
            </a:r>
          </a:p>
          <a:p>
            <a:pPr marL="0" indent="0">
              <a:buNone/>
            </a:pPr>
            <a:endParaRPr lang="en-GB" sz="2000" dirty="0"/>
          </a:p>
          <a:p>
            <a:pPr marL="0" indent="0">
              <a:buNone/>
            </a:pPr>
            <a:endParaRPr lang="en-GB" sz="2000" dirty="0"/>
          </a:p>
          <a:p>
            <a:pPr marL="0" indent="0">
              <a:buNone/>
            </a:pPr>
            <a:r>
              <a:rPr lang="en-GB" sz="2000" dirty="0"/>
              <a:t>The risk of reduced seizure control whilst on CHC, and the potential for toxicity in the CHC-free week, the risks of using CHC may outweigh the benefits </a:t>
            </a:r>
            <a:r>
              <a:rPr lang="en-GB" sz="1400" i="1" dirty="0"/>
              <a:t>(UKMEC Category 3</a:t>
            </a:r>
            <a:endParaRPr lang="en-GB" sz="2400" dirty="0"/>
          </a:p>
        </p:txBody>
      </p:sp>
    </p:spTree>
    <p:extLst>
      <p:ext uri="{BB962C8B-B14F-4D97-AF65-F5344CB8AC3E}">
        <p14:creationId xmlns:p14="http://schemas.microsoft.com/office/powerpoint/2010/main" val="150343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Management of Drug interaction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b="1" dirty="0"/>
              <a:t>On short-term treatment with an enzyme-inducing drug (and for 28 days after stopping treatment):</a:t>
            </a:r>
          </a:p>
          <a:p>
            <a:pPr lvl="2"/>
            <a:r>
              <a:rPr lang="en-GB" dirty="0"/>
              <a:t>continue using a combined oral contraceptive (COC) containing at least 30 </a:t>
            </a:r>
            <a:r>
              <a:rPr lang="en-GB" dirty="0" err="1"/>
              <a:t>μg</a:t>
            </a:r>
            <a:r>
              <a:rPr lang="en-GB" dirty="0"/>
              <a:t> </a:t>
            </a:r>
            <a:r>
              <a:rPr lang="en-GB" dirty="0" err="1"/>
              <a:t>ethinylestradiol</a:t>
            </a:r>
            <a:r>
              <a:rPr lang="en-GB" dirty="0"/>
              <a:t> (EE), the patch or ring along with additional contraception</a:t>
            </a:r>
          </a:p>
          <a:p>
            <a:pPr lvl="2"/>
            <a:r>
              <a:rPr lang="en-GB" dirty="0"/>
              <a:t>An extended or Tricycling regimen should be used </a:t>
            </a:r>
          </a:p>
          <a:p>
            <a:pPr lvl="2"/>
            <a:r>
              <a:rPr lang="en-GB" dirty="0"/>
              <a:t>The hormone-free interval shortened to 4 days</a:t>
            </a:r>
          </a:p>
          <a:p>
            <a:pPr lvl="2"/>
            <a:r>
              <a:rPr lang="en-GB" dirty="0"/>
              <a:t>Additional contraception should be continued for 28 days after stopping the enzyme-inducing drug</a:t>
            </a:r>
          </a:p>
          <a:p>
            <a:pPr lvl="2"/>
            <a:endParaRPr lang="en-GB" sz="1200" dirty="0"/>
          </a:p>
          <a:p>
            <a:pPr algn="just"/>
            <a:r>
              <a:rPr lang="en-GB" b="1" dirty="0"/>
              <a:t>Long use of enzyme-inducing drug, exception of the very potent enzyme inducers rifampicin and rifabutin:  </a:t>
            </a:r>
          </a:p>
          <a:p>
            <a:pPr lvl="2"/>
            <a:r>
              <a:rPr lang="en-GB" sz="1900" dirty="0"/>
              <a:t>Additional precaution</a:t>
            </a:r>
          </a:p>
          <a:p>
            <a:pPr marL="914400" lvl="2" indent="0">
              <a:buNone/>
            </a:pPr>
            <a:r>
              <a:rPr lang="en-GB" sz="1900" dirty="0"/>
              <a:t>                              OR</a:t>
            </a:r>
          </a:p>
          <a:p>
            <a:pPr lvl="2"/>
            <a:r>
              <a:rPr lang="en-GB" sz="1900" dirty="0"/>
              <a:t>The dose of COC to at least 50 </a:t>
            </a:r>
            <a:r>
              <a:rPr lang="en-GB" sz="1900" dirty="0" err="1"/>
              <a:t>μg</a:t>
            </a:r>
            <a:r>
              <a:rPr lang="en-GB" sz="1900" dirty="0"/>
              <a:t> EE (maximum 70 </a:t>
            </a:r>
            <a:r>
              <a:rPr lang="en-GB" sz="1900" dirty="0" err="1"/>
              <a:t>μg</a:t>
            </a:r>
            <a:r>
              <a:rPr lang="en-GB" sz="1900" dirty="0"/>
              <a:t> EE) </a:t>
            </a:r>
          </a:p>
          <a:p>
            <a:pPr lvl="2"/>
            <a:r>
              <a:rPr lang="en-GB" sz="1900" dirty="0"/>
              <a:t>Use an extended or Tricycling regimen with a pill-free interval of 4 days</a:t>
            </a:r>
            <a:endParaRPr lang="en-GB" dirty="0"/>
          </a:p>
        </p:txBody>
      </p:sp>
    </p:spTree>
    <p:extLst>
      <p:ext uri="{BB962C8B-B14F-4D97-AF65-F5344CB8AC3E}">
        <p14:creationId xmlns:p14="http://schemas.microsoft.com/office/powerpoint/2010/main" val="2981994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Progestogens only methods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7">
            <a:extLst>
              <a:ext uri="{FF2B5EF4-FFF2-40B4-BE49-F238E27FC236}">
                <a16:creationId xmlns:a16="http://schemas.microsoft.com/office/drawing/2014/main" id="{F226E696-093D-8E48-9279-EFB70D1CA9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5804" y="1579216"/>
            <a:ext cx="2246313" cy="168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F23EF3D0-8BB7-6C4A-AFA6-973BCDAF7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436" y="1555431"/>
            <a:ext cx="2376488"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7633EEF-6781-E040-ADD9-99E605CD2B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27542">
            <a:off x="1794656" y="3798502"/>
            <a:ext cx="3595636" cy="1559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3" descr="implanon.jpg">
            <a:extLst>
              <a:ext uri="{FF2B5EF4-FFF2-40B4-BE49-F238E27FC236}">
                <a16:creationId xmlns:a16="http://schemas.microsoft.com/office/drawing/2014/main" id="{48DA52F7-801C-244C-8562-9B9D2D4E2F66}"/>
              </a:ext>
            </a:extLst>
          </p:cNvPr>
          <p:cNvPicPr>
            <a:picLocks noChangeAspect="1"/>
          </p:cNvPicPr>
          <p:nvPr/>
        </p:nvPicPr>
        <p:blipFill>
          <a:blip r:embed="rId5">
            <a:extLst>
              <a:ext uri="{28A0092B-C50C-407E-A947-70E740481C1C}">
                <a14:useLocalDpi xmlns:a14="http://schemas.microsoft.com/office/drawing/2010/main" val="0"/>
              </a:ext>
            </a:extLst>
          </a:blip>
          <a:srcRect l="-16943" r="-16943"/>
          <a:stretch>
            <a:fillRect/>
          </a:stretch>
        </p:blipFill>
        <p:spPr>
          <a:xfrm rot="689891">
            <a:off x="7421533" y="3687146"/>
            <a:ext cx="3163388" cy="2003800"/>
          </a:xfrm>
          <a:prstGeom prst="rect">
            <a:avLst/>
          </a:prstGeom>
        </p:spPr>
      </p:pic>
      <p:pic>
        <p:nvPicPr>
          <p:cNvPr id="8" name="Picture 7">
            <a:extLst>
              <a:ext uri="{FF2B5EF4-FFF2-40B4-BE49-F238E27FC236}">
                <a16:creationId xmlns:a16="http://schemas.microsoft.com/office/drawing/2014/main" id="{A68C5875-82A8-E94C-B480-166D8DD1FE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084" y="1555431"/>
            <a:ext cx="3059832" cy="1421997"/>
          </a:xfrm>
          <a:prstGeom prst="rect">
            <a:avLst/>
          </a:prstGeom>
        </p:spPr>
      </p:pic>
      <p:pic>
        <p:nvPicPr>
          <p:cNvPr id="9" name="Picture 2">
            <a:extLst>
              <a:ext uri="{FF2B5EF4-FFF2-40B4-BE49-F238E27FC236}">
                <a16:creationId xmlns:a16="http://schemas.microsoft.com/office/drawing/2014/main" id="{D38AE42C-4801-0945-9ABF-448E94DE29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244" y="4578447"/>
            <a:ext cx="1965087" cy="1407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5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Progestogen Only Pill (POP)</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marL="80010" lvl="1" indent="0">
              <a:buNone/>
              <a:defRPr/>
            </a:pPr>
            <a:r>
              <a:rPr lang="en-US" b="1" dirty="0" err="1"/>
              <a:t>Micronor</a:t>
            </a:r>
            <a:r>
              <a:rPr lang="en-US" b="1" dirty="0"/>
              <a:t> </a:t>
            </a:r>
          </a:p>
          <a:p>
            <a:pPr lvl="1">
              <a:defRPr/>
            </a:pPr>
            <a:r>
              <a:rPr lang="en-US" sz="2400" dirty="0"/>
              <a:t>Traditional POP</a:t>
            </a:r>
          </a:p>
          <a:p>
            <a:pPr lvl="1">
              <a:defRPr/>
            </a:pPr>
            <a:r>
              <a:rPr lang="en-US" sz="2400" dirty="0"/>
              <a:t> Norethisterone</a:t>
            </a:r>
          </a:p>
          <a:p>
            <a:pPr lvl="1">
              <a:defRPr/>
            </a:pPr>
            <a:r>
              <a:rPr lang="en-US" sz="2400" dirty="0"/>
              <a:t>Thins endometrium and thickens cervical mucus</a:t>
            </a:r>
          </a:p>
          <a:p>
            <a:pPr lvl="1">
              <a:defRPr/>
            </a:pPr>
            <a:r>
              <a:rPr lang="en-US" sz="2400" dirty="0"/>
              <a:t>3 hour window- missing pills</a:t>
            </a:r>
          </a:p>
          <a:p>
            <a:pPr lvl="1">
              <a:defRPr/>
            </a:pPr>
            <a:endParaRPr lang="en-US" dirty="0"/>
          </a:p>
          <a:p>
            <a:pPr lvl="1">
              <a:defRPr/>
            </a:pPr>
            <a:endParaRPr lang="en-US" dirty="0"/>
          </a:p>
          <a:p>
            <a:pPr marL="80010" lvl="1" indent="0">
              <a:buNone/>
              <a:defRPr/>
            </a:pPr>
            <a:r>
              <a:rPr lang="en-US" b="1" dirty="0" err="1"/>
              <a:t>Cerazette</a:t>
            </a:r>
            <a:r>
              <a:rPr lang="en-US" b="1" dirty="0"/>
              <a:t>/</a:t>
            </a:r>
            <a:r>
              <a:rPr lang="en-US" b="1" dirty="0" err="1"/>
              <a:t>Zellata</a:t>
            </a:r>
            <a:r>
              <a:rPr lang="en-US" b="1" dirty="0"/>
              <a:t>/</a:t>
            </a:r>
            <a:r>
              <a:rPr lang="en-US" b="1" dirty="0" err="1"/>
              <a:t>Feanolla</a:t>
            </a:r>
            <a:endParaRPr lang="en-US" b="1" dirty="0"/>
          </a:p>
          <a:p>
            <a:pPr lvl="1">
              <a:defRPr/>
            </a:pPr>
            <a:r>
              <a:rPr lang="en-US" sz="2400" dirty="0" err="1"/>
              <a:t>Desogestrel</a:t>
            </a:r>
            <a:endParaRPr lang="en-US" sz="2400" dirty="0"/>
          </a:p>
          <a:p>
            <a:pPr lvl="1">
              <a:defRPr/>
            </a:pPr>
            <a:r>
              <a:rPr lang="en-US" sz="2400" dirty="0"/>
              <a:t>Thins endometrium </a:t>
            </a:r>
          </a:p>
          <a:p>
            <a:pPr lvl="1">
              <a:defRPr/>
            </a:pPr>
            <a:r>
              <a:rPr lang="en-US" sz="2400" dirty="0"/>
              <a:t>Inhibits ovulation up to 97% of women</a:t>
            </a:r>
          </a:p>
          <a:p>
            <a:pPr lvl="1">
              <a:defRPr/>
            </a:pPr>
            <a:r>
              <a:rPr lang="en-US" sz="2400" dirty="0"/>
              <a:t>12 hour window- missing pills</a:t>
            </a:r>
          </a:p>
          <a:p>
            <a:pPr lvl="1">
              <a:defRPr/>
            </a:pPr>
            <a:endParaRPr lang="en-US" sz="900" dirty="0"/>
          </a:p>
          <a:p>
            <a:pPr marL="0" indent="0" algn="ctr">
              <a:buNone/>
            </a:pPr>
            <a:r>
              <a:rPr lang="en-GB" sz="1100" i="1" dirty="0"/>
              <a:t>FSRH – March 2015</a:t>
            </a:r>
          </a:p>
          <a:p>
            <a:endParaRPr lang="en-GB" dirty="0"/>
          </a:p>
        </p:txBody>
      </p:sp>
      <p:pic>
        <p:nvPicPr>
          <p:cNvPr id="5" name="Picture 6">
            <a:extLst>
              <a:ext uri="{FF2B5EF4-FFF2-40B4-BE49-F238E27FC236}">
                <a16:creationId xmlns:a16="http://schemas.microsoft.com/office/drawing/2014/main" id="{D8154C9A-3F4C-CF46-8472-9DCA76D3D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255" y="1032344"/>
            <a:ext cx="1790079" cy="1105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89395EA-3C15-8A4E-A683-533A4280C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2416" y="5041462"/>
            <a:ext cx="2030685" cy="1080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7C83EF-C5E3-1345-A10B-12CD31980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653" y="3529295"/>
            <a:ext cx="1937683" cy="864096"/>
          </a:xfrm>
          <a:prstGeom prst="rect">
            <a:avLst/>
          </a:prstGeom>
        </p:spPr>
      </p:pic>
    </p:spTree>
    <p:extLst>
      <p:ext uri="{BB962C8B-B14F-4D97-AF65-F5344CB8AC3E}">
        <p14:creationId xmlns:p14="http://schemas.microsoft.com/office/powerpoint/2010/main" val="3720710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Progestogen Only Pill (POP)</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defRPr/>
            </a:pPr>
            <a:r>
              <a:rPr lang="en-US" sz="2400" dirty="0"/>
              <a:t>Efficacy:</a:t>
            </a:r>
          </a:p>
          <a:p>
            <a:pPr lvl="2">
              <a:defRPr/>
            </a:pPr>
            <a:r>
              <a:rPr lang="en-US" sz="1900" dirty="0"/>
              <a:t>99% if taken correctly</a:t>
            </a:r>
          </a:p>
          <a:p>
            <a:pPr lvl="2">
              <a:defRPr/>
            </a:pPr>
            <a:r>
              <a:rPr lang="en-US" sz="1900" dirty="0"/>
              <a:t>Assumption - </a:t>
            </a:r>
            <a:r>
              <a:rPr lang="en-US" sz="1900" dirty="0" err="1"/>
              <a:t>Desogestrel</a:t>
            </a:r>
            <a:r>
              <a:rPr lang="en-US" sz="1900" dirty="0"/>
              <a:t> is more effective, not by data</a:t>
            </a:r>
          </a:p>
          <a:p>
            <a:pPr lvl="2">
              <a:defRPr/>
            </a:pPr>
            <a:r>
              <a:rPr lang="en-US" sz="1900" dirty="0"/>
              <a:t>Ectopic pregnancy – 1:10  among the failed contraception </a:t>
            </a:r>
            <a:r>
              <a:rPr lang="en-US" sz="1500" dirty="0"/>
              <a:t>(Traditional POP)</a:t>
            </a:r>
          </a:p>
          <a:p>
            <a:pPr lvl="2">
              <a:defRPr/>
            </a:pPr>
            <a:endParaRPr lang="en-US" sz="1100" dirty="0"/>
          </a:p>
          <a:p>
            <a:pPr lvl="2">
              <a:defRPr/>
            </a:pPr>
            <a:endParaRPr lang="en-US" sz="1100" dirty="0"/>
          </a:p>
          <a:p>
            <a:r>
              <a:rPr lang="en-GB" sz="2400" dirty="0"/>
              <a:t>Side effects:</a:t>
            </a:r>
          </a:p>
          <a:p>
            <a:pPr lvl="2">
              <a:defRPr/>
            </a:pPr>
            <a:r>
              <a:rPr lang="en-US" sz="1900" dirty="0"/>
              <a:t>Progestogenic</a:t>
            </a:r>
          </a:p>
          <a:p>
            <a:pPr lvl="2">
              <a:defRPr/>
            </a:pPr>
            <a:r>
              <a:rPr lang="en-US" sz="1900" dirty="0"/>
              <a:t>Bleeding (20% amenorrhea, 40% regular, 40% irregular)</a:t>
            </a:r>
          </a:p>
          <a:p>
            <a:pPr lvl="2">
              <a:defRPr/>
            </a:pPr>
            <a:r>
              <a:rPr lang="en-US" sz="1900" dirty="0"/>
              <a:t>Weight</a:t>
            </a:r>
          </a:p>
          <a:p>
            <a:pPr marL="914400" lvl="2" indent="0">
              <a:buNone/>
              <a:defRPr/>
            </a:pPr>
            <a:endParaRPr lang="en-US" sz="1100" dirty="0"/>
          </a:p>
          <a:p>
            <a:pPr marL="914400" lvl="2" indent="0">
              <a:buNone/>
              <a:defRPr/>
            </a:pPr>
            <a:endParaRPr lang="en-US" sz="1100" dirty="0"/>
          </a:p>
          <a:p>
            <a:pPr marL="914400" lvl="2" indent="0">
              <a:buNone/>
              <a:defRPr/>
            </a:pPr>
            <a:endParaRPr lang="en-US" sz="1100" dirty="0"/>
          </a:p>
          <a:p>
            <a:endParaRPr lang="en-GB" dirty="0"/>
          </a:p>
        </p:txBody>
      </p:sp>
    </p:spTree>
    <p:extLst>
      <p:ext uri="{BB962C8B-B14F-4D97-AF65-F5344CB8AC3E}">
        <p14:creationId xmlns:p14="http://schemas.microsoft.com/office/powerpoint/2010/main" val="4250902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Contraindications for POP</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US" b="1" dirty="0"/>
              <a:t>Absolute contraindication</a:t>
            </a:r>
          </a:p>
          <a:p>
            <a:r>
              <a:rPr lang="en-US" dirty="0"/>
              <a:t>Current breast cancer</a:t>
            </a:r>
          </a:p>
          <a:p>
            <a:r>
              <a:rPr lang="en-US" b="1" dirty="0"/>
              <a:t>Relative contraindications</a:t>
            </a:r>
            <a:endParaRPr lang="en-GB" dirty="0"/>
          </a:p>
          <a:p>
            <a:pPr>
              <a:defRPr/>
            </a:pPr>
            <a:r>
              <a:rPr lang="en-US" dirty="0"/>
              <a:t>History of breast cancer (no recurrence in 5 years)</a:t>
            </a:r>
          </a:p>
          <a:p>
            <a:pPr>
              <a:defRPr/>
            </a:pPr>
            <a:r>
              <a:rPr lang="en-US" dirty="0"/>
              <a:t>Liver tumors</a:t>
            </a:r>
            <a:endParaRPr lang="en-US" sz="700" dirty="0"/>
          </a:p>
          <a:p>
            <a:pPr>
              <a:defRPr/>
            </a:pPr>
            <a:r>
              <a:rPr lang="en-US" dirty="0"/>
              <a:t>Enzyme inducing medication</a:t>
            </a:r>
          </a:p>
          <a:p>
            <a:endParaRPr lang="en-GB" dirty="0"/>
          </a:p>
          <a:p>
            <a:endParaRPr lang="en-GB" dirty="0"/>
          </a:p>
        </p:txBody>
      </p:sp>
    </p:spTree>
    <p:extLst>
      <p:ext uri="{BB962C8B-B14F-4D97-AF65-F5344CB8AC3E}">
        <p14:creationId xmlns:p14="http://schemas.microsoft.com/office/powerpoint/2010/main" val="1024170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Drug interaction &amp; POP</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defRPr/>
            </a:pPr>
            <a:r>
              <a:rPr lang="en-US" b="1" dirty="0"/>
              <a:t>Not affected by non enzyme inducing antibiotics</a:t>
            </a:r>
          </a:p>
          <a:p>
            <a:pPr>
              <a:defRPr/>
            </a:pPr>
            <a:endParaRPr lang="en-US" b="1" dirty="0"/>
          </a:p>
          <a:p>
            <a:pPr>
              <a:defRPr/>
            </a:pPr>
            <a:r>
              <a:rPr lang="en-US" b="1" dirty="0"/>
              <a:t>Enzyme inducers :</a:t>
            </a:r>
          </a:p>
          <a:p>
            <a:pPr lvl="1">
              <a:defRPr/>
            </a:pPr>
            <a:r>
              <a:rPr lang="en-US" sz="2200" dirty="0"/>
              <a:t>Reduced effect 4 weeks after stopping them</a:t>
            </a:r>
          </a:p>
          <a:p>
            <a:pPr lvl="1">
              <a:defRPr/>
            </a:pPr>
            <a:endParaRPr lang="en-US" sz="2200" dirty="0"/>
          </a:p>
          <a:p>
            <a:pPr>
              <a:defRPr/>
            </a:pPr>
            <a:r>
              <a:rPr lang="en-GB" b="1" dirty="0"/>
              <a:t>Management with Enzyme-inducing drugs:</a:t>
            </a:r>
          </a:p>
          <a:p>
            <a:pPr lvl="1">
              <a:defRPr/>
            </a:pPr>
            <a:r>
              <a:rPr lang="en-GB" dirty="0"/>
              <a:t>Long term</a:t>
            </a:r>
          </a:p>
          <a:p>
            <a:pPr lvl="2">
              <a:defRPr/>
            </a:pPr>
            <a:r>
              <a:rPr lang="en-GB" sz="2000" dirty="0"/>
              <a:t>Switch to the progestogen-only injectable or intrauterine contraception </a:t>
            </a:r>
          </a:p>
          <a:p>
            <a:pPr lvl="1">
              <a:defRPr/>
            </a:pPr>
            <a:r>
              <a:rPr lang="en-GB" dirty="0"/>
              <a:t>Short term (&lt;2 months)</a:t>
            </a:r>
          </a:p>
          <a:p>
            <a:pPr lvl="2">
              <a:defRPr/>
            </a:pPr>
            <a:r>
              <a:rPr lang="en-GB" sz="2000" dirty="0"/>
              <a:t>Continue the POP with use additional precautions during treatment and for 28 days afterwards</a:t>
            </a:r>
          </a:p>
          <a:p>
            <a:pPr lvl="2">
              <a:defRPr/>
            </a:pPr>
            <a:endParaRPr lang="en-GB" sz="900" dirty="0"/>
          </a:p>
          <a:p>
            <a:pPr lvl="2">
              <a:defRPr/>
            </a:pPr>
            <a:endParaRPr lang="en-GB" sz="900" dirty="0"/>
          </a:p>
          <a:p>
            <a:pPr lvl="2">
              <a:defRPr/>
            </a:pPr>
            <a:endParaRPr lang="en-GB" sz="900" dirty="0"/>
          </a:p>
          <a:p>
            <a:pPr marL="0" indent="0" algn="ctr">
              <a:buNone/>
              <a:defRPr/>
            </a:pPr>
            <a:r>
              <a:rPr lang="en-GB" sz="1100" i="1" dirty="0"/>
              <a:t>FSRH – March 2015</a:t>
            </a:r>
          </a:p>
          <a:p>
            <a:endParaRPr lang="en-GB" dirty="0"/>
          </a:p>
        </p:txBody>
      </p:sp>
    </p:spTree>
    <p:extLst>
      <p:ext uri="{BB962C8B-B14F-4D97-AF65-F5344CB8AC3E}">
        <p14:creationId xmlns:p14="http://schemas.microsoft.com/office/powerpoint/2010/main" val="275374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1191832"/>
          </a:xfrm>
        </p:spPr>
        <p:txBody>
          <a:bodyPr>
            <a:normAutofit/>
          </a:bodyPr>
          <a:lstStyle/>
          <a:p>
            <a:r>
              <a:rPr lang="en-GB" sz="5400" b="1" dirty="0" err="1">
                <a:solidFill>
                  <a:schemeClr val="tx2"/>
                </a:solidFill>
                <a:latin typeface="Berlin Sans FB Demi" pitchFamily="34" charset="0"/>
              </a:rPr>
              <a:t>Fami</a:t>
            </a:r>
            <a:r>
              <a:rPr lang="en-US" sz="5400" b="1" dirty="0">
                <a:solidFill>
                  <a:schemeClr val="tx2"/>
                </a:solidFill>
                <a:latin typeface="Berlin Sans FB Demi" pitchFamily="34" charset="0"/>
              </a:rPr>
              <a:t>L</a:t>
            </a:r>
            <a:r>
              <a:rPr lang="en-GB" sz="5400" b="1" dirty="0">
                <a:solidFill>
                  <a:schemeClr val="tx2"/>
                </a:solidFill>
                <a:latin typeface="Berlin Sans FB Demi" pitchFamily="34" charset="0"/>
              </a:rPr>
              <a:t>y planning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678129"/>
          </a:xfrm>
        </p:spPr>
        <p:txBody>
          <a:bodyPr>
            <a:normAutofit fontScale="92500" lnSpcReduction="10000"/>
          </a:bodyPr>
          <a:lstStyle/>
          <a:p>
            <a:endParaRPr lang="en-GB" dirty="0"/>
          </a:p>
          <a:p>
            <a:r>
              <a:rPr lang="en-GB" b="1" dirty="0"/>
              <a:t>Family planning</a:t>
            </a:r>
            <a:r>
              <a:rPr lang="en-GB" dirty="0"/>
              <a:t> </a:t>
            </a:r>
          </a:p>
          <a:p>
            <a:pPr lvl="1"/>
            <a:r>
              <a:rPr lang="en-GB" dirty="0"/>
              <a:t>the ability of individuals and couples to anticipate and attain their desired number of children and the spacing and timing of their births</a:t>
            </a:r>
          </a:p>
          <a:p>
            <a:r>
              <a:rPr lang="en-GB" dirty="0"/>
              <a:t>influenced by </a:t>
            </a:r>
          </a:p>
          <a:p>
            <a:pPr lvl="1"/>
            <a:r>
              <a:rPr lang="en-GB" dirty="0"/>
              <a:t>marital situation</a:t>
            </a:r>
          </a:p>
          <a:p>
            <a:pPr lvl="1"/>
            <a:r>
              <a:rPr lang="en-GB" dirty="0"/>
              <a:t>career considerations</a:t>
            </a:r>
          </a:p>
          <a:p>
            <a:pPr lvl="1"/>
            <a:r>
              <a:rPr lang="en-GB" dirty="0"/>
              <a:t>financial position</a:t>
            </a:r>
          </a:p>
          <a:p>
            <a:pPr lvl="1"/>
            <a:r>
              <a:rPr lang="en-GB" dirty="0"/>
              <a:t>any disabilities  or medical conditions</a:t>
            </a:r>
          </a:p>
          <a:p>
            <a:pPr marL="0" indent="0">
              <a:buNone/>
            </a:pPr>
            <a:endParaRPr lang="en-GB" dirty="0"/>
          </a:p>
          <a:p>
            <a:r>
              <a:rPr lang="en-GB" dirty="0"/>
              <a:t>Family planning has been of practice since the 16th century </a:t>
            </a:r>
          </a:p>
          <a:p>
            <a:r>
              <a:rPr lang="en-GB" dirty="0"/>
              <a:t>Physicians advised women to space their children, having them every three years </a:t>
            </a:r>
          </a:p>
          <a:p>
            <a:r>
              <a:rPr lang="en-GB" dirty="0"/>
              <a:t>Today</a:t>
            </a:r>
          </a:p>
          <a:p>
            <a:pPr lvl="1"/>
            <a:r>
              <a:rPr lang="en-GB" u="sng" dirty="0">
                <a:hlinkClick r:id="rId2" tooltip="Sex education">
                  <a:extLst>
                    <a:ext uri="{A12FA001-AC4F-418D-AE19-62706E023703}">
                      <ahyp:hlinkClr xmlns:ahyp="http://schemas.microsoft.com/office/drawing/2018/hyperlinkcolor" val="tx"/>
                    </a:ext>
                  </a:extLst>
                </a:hlinkClick>
              </a:rPr>
              <a:t>sex</a:t>
            </a:r>
            <a:r>
              <a:rPr lang="en-GB" u="sng" dirty="0">
                <a:solidFill>
                  <a:srgbClr val="FB4AB6"/>
                </a:solidFill>
                <a:hlinkClick r:id="rId2" tooltip="Sex education">
                  <a:extLst>
                    <a:ext uri="{A12FA001-AC4F-418D-AE19-62706E023703}">
                      <ahyp:hlinkClr xmlns:ahyp="http://schemas.microsoft.com/office/drawing/2018/hyperlinkcolor" val="tx"/>
                    </a:ext>
                  </a:extLst>
                </a:hlinkClick>
              </a:rPr>
              <a:t> </a:t>
            </a:r>
            <a:r>
              <a:rPr lang="en-GB" u="sng" dirty="0">
                <a:hlinkClick r:id="rId2" tooltip="Sex education">
                  <a:extLst>
                    <a:ext uri="{A12FA001-AC4F-418D-AE19-62706E023703}">
                      <ahyp:hlinkClr xmlns:ahyp="http://schemas.microsoft.com/office/drawing/2018/hyperlinkcolor" val="tx"/>
                    </a:ext>
                  </a:extLst>
                </a:hlinkClick>
              </a:rPr>
              <a:t>educatio</a:t>
            </a:r>
            <a:r>
              <a:rPr lang="en-GB" u="sng" dirty="0"/>
              <a:t>n</a:t>
            </a:r>
          </a:p>
          <a:p>
            <a:pPr lvl="1"/>
            <a:r>
              <a:rPr lang="en-GB" dirty="0"/>
              <a:t>prevention and management of </a:t>
            </a:r>
            <a:r>
              <a:rPr lang="en-GB" dirty="0">
                <a:hlinkClick r:id="rId3" tooltip="Sexually transmitted infection">
                  <a:extLst>
                    <a:ext uri="{A12FA001-AC4F-418D-AE19-62706E023703}">
                      <ahyp:hlinkClr xmlns:ahyp="http://schemas.microsoft.com/office/drawing/2018/hyperlinkcolor" val="tx"/>
                    </a:ext>
                  </a:extLst>
                </a:hlinkClick>
              </a:rPr>
              <a:t>sexually</a:t>
            </a:r>
            <a:r>
              <a:rPr lang="en-GB" dirty="0">
                <a:solidFill>
                  <a:srgbClr val="FB4AB6"/>
                </a:solidFill>
                <a:hlinkClick r:id="rId3" tooltip="Sexually transmitted infection">
                  <a:extLst>
                    <a:ext uri="{A12FA001-AC4F-418D-AE19-62706E023703}">
                      <ahyp:hlinkClr xmlns:ahyp="http://schemas.microsoft.com/office/drawing/2018/hyperlinkcolor" val="tx"/>
                    </a:ext>
                  </a:extLst>
                </a:hlinkClick>
              </a:rPr>
              <a:t> </a:t>
            </a:r>
            <a:r>
              <a:rPr lang="en-GB" dirty="0">
                <a:hlinkClick r:id="rId3" tooltip="Sexually transmitted infection">
                  <a:extLst>
                    <a:ext uri="{A12FA001-AC4F-418D-AE19-62706E023703}">
                      <ahyp:hlinkClr xmlns:ahyp="http://schemas.microsoft.com/office/drawing/2018/hyperlinkcolor" val="tx"/>
                    </a:ext>
                  </a:extLst>
                </a:hlinkClick>
              </a:rPr>
              <a:t>transmitted</a:t>
            </a:r>
            <a:r>
              <a:rPr lang="en-GB" dirty="0">
                <a:solidFill>
                  <a:srgbClr val="FB4AB6"/>
                </a:solidFill>
                <a:hlinkClick r:id="rId3" tooltip="Sexually transmitted infection">
                  <a:extLst>
                    <a:ext uri="{A12FA001-AC4F-418D-AE19-62706E023703}">
                      <ahyp:hlinkClr xmlns:ahyp="http://schemas.microsoft.com/office/drawing/2018/hyperlinkcolor" val="tx"/>
                    </a:ext>
                  </a:extLst>
                </a:hlinkClick>
              </a:rPr>
              <a:t> </a:t>
            </a:r>
            <a:r>
              <a:rPr lang="en-GB" dirty="0">
                <a:hlinkClick r:id="rId3" tooltip="Sexually transmitted infection">
                  <a:extLst>
                    <a:ext uri="{A12FA001-AC4F-418D-AE19-62706E023703}">
                      <ahyp:hlinkClr xmlns:ahyp="http://schemas.microsoft.com/office/drawing/2018/hyperlinkcolor" val="tx"/>
                    </a:ext>
                  </a:extLst>
                </a:hlinkClick>
              </a:rPr>
              <a:t>infections</a:t>
            </a:r>
            <a:r>
              <a:rPr lang="en-GB" dirty="0"/>
              <a:t>,</a:t>
            </a:r>
          </a:p>
          <a:p>
            <a:pPr lvl="1"/>
            <a:r>
              <a:rPr lang="en-GB" dirty="0">
                <a:hlinkClick r:id="rId4" tooltip="Pre-conception counseling">
                  <a:extLst>
                    <a:ext uri="{A12FA001-AC4F-418D-AE19-62706E023703}">
                      <ahyp:hlinkClr xmlns:ahyp="http://schemas.microsoft.com/office/drawing/2018/hyperlinkcolor" val="tx"/>
                    </a:ext>
                  </a:extLst>
                </a:hlinkClick>
              </a:rPr>
              <a:t>pre-conception</a:t>
            </a:r>
            <a:r>
              <a:rPr lang="en-GB" dirty="0">
                <a:solidFill>
                  <a:srgbClr val="FB4AB6"/>
                </a:solidFill>
                <a:hlinkClick r:id="rId4" tooltip="Pre-conception counseling">
                  <a:extLst>
                    <a:ext uri="{A12FA001-AC4F-418D-AE19-62706E023703}">
                      <ahyp:hlinkClr xmlns:ahyp="http://schemas.microsoft.com/office/drawing/2018/hyperlinkcolor" val="tx"/>
                    </a:ext>
                  </a:extLst>
                </a:hlinkClick>
              </a:rPr>
              <a:t> </a:t>
            </a:r>
            <a:r>
              <a:rPr lang="en-GB" dirty="0">
                <a:hlinkClick r:id="rId4" tooltip="Pre-conception counseling">
                  <a:extLst>
                    <a:ext uri="{A12FA001-AC4F-418D-AE19-62706E023703}">
                      <ahyp:hlinkClr xmlns:ahyp="http://schemas.microsoft.com/office/drawing/2018/hyperlinkcolor" val="tx"/>
                    </a:ext>
                  </a:extLst>
                </a:hlinkClick>
              </a:rPr>
              <a:t>counsel</a:t>
            </a:r>
            <a:r>
              <a:rPr lang="en-GB" dirty="0">
                <a:hlinkClick r:id="rId5"/>
              </a:rPr>
              <a:t>l</a:t>
            </a:r>
            <a:r>
              <a:rPr lang="en-GB" dirty="0">
                <a:hlinkClick r:id="rId4" tooltip="Pre-conception counseling">
                  <a:extLst>
                    <a:ext uri="{A12FA001-AC4F-418D-AE19-62706E023703}">
                      <ahyp:hlinkClr xmlns:ahyp="http://schemas.microsoft.com/office/drawing/2018/hyperlinkcolor" val="tx"/>
                    </a:ext>
                  </a:extLst>
                </a:hlinkClick>
              </a:rPr>
              <a:t>ing</a:t>
            </a:r>
            <a:endParaRPr lang="en-GB" dirty="0"/>
          </a:p>
          <a:p>
            <a:pPr lvl="1"/>
            <a:r>
              <a:rPr lang="en-GB" dirty="0">
                <a:hlinkClick r:id="rId6" tooltip="Infertility">
                  <a:extLst>
                    <a:ext uri="{A12FA001-AC4F-418D-AE19-62706E023703}">
                      <ahyp:hlinkClr xmlns:ahyp="http://schemas.microsoft.com/office/drawing/2018/hyperlinkcolor" val="tx"/>
                    </a:ext>
                  </a:extLst>
                </a:hlinkClick>
              </a:rPr>
              <a:t>infertility</a:t>
            </a:r>
            <a:r>
              <a:rPr lang="en-GB" dirty="0"/>
              <a:t> </a:t>
            </a:r>
          </a:p>
        </p:txBody>
      </p:sp>
      <p:sp>
        <p:nvSpPr>
          <p:cNvPr id="4" name="TextBox 3">
            <a:extLst>
              <a:ext uri="{FF2B5EF4-FFF2-40B4-BE49-F238E27FC236}">
                <a16:creationId xmlns:a16="http://schemas.microsoft.com/office/drawing/2014/main" id="{2D5FB24B-62FD-C143-910E-D3BAE90D36EC}"/>
              </a:ext>
            </a:extLst>
          </p:cNvPr>
          <p:cNvSpPr txBox="1"/>
          <p:nvPr/>
        </p:nvSpPr>
        <p:spPr>
          <a:xfrm>
            <a:off x="5338916" y="-707923"/>
            <a:ext cx="3539752" cy="369332"/>
          </a:xfrm>
          <a:prstGeom prst="rect">
            <a:avLst/>
          </a:prstGeom>
          <a:noFill/>
        </p:spPr>
        <p:txBody>
          <a:bodyPr wrap="none" rtlCol="0">
            <a:spAutoFit/>
          </a:bodyPr>
          <a:lstStyle/>
          <a:p>
            <a:r>
              <a:rPr lang="en-GB" dirty="0"/>
              <a:t>https://</a:t>
            </a:r>
            <a:r>
              <a:rPr lang="en-GB" dirty="0" err="1"/>
              <a:t>youtu.be</a:t>
            </a:r>
            <a:r>
              <a:rPr lang="en-GB" dirty="0"/>
              <a:t>/</a:t>
            </a:r>
            <a:r>
              <a:rPr lang="en-GB" dirty="0" err="1"/>
              <a:t>nXLxcVYB</a:t>
            </a:r>
            <a:r>
              <a:rPr lang="en-GB" dirty="0"/>
              <a:t>-LA</a:t>
            </a:r>
          </a:p>
        </p:txBody>
      </p:sp>
    </p:spTree>
    <p:extLst>
      <p:ext uri="{BB962C8B-B14F-4D97-AF65-F5344CB8AC3E}">
        <p14:creationId xmlns:p14="http://schemas.microsoft.com/office/powerpoint/2010/main" val="1037828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8157-08A3-A049-83E3-6D105CCCC58A}"/>
              </a:ext>
            </a:extLst>
          </p:cNvPr>
          <p:cNvSpPr>
            <a:spLocks noGrp="1"/>
          </p:cNvSpPr>
          <p:nvPr>
            <p:ph type="title"/>
          </p:nvPr>
        </p:nvSpPr>
        <p:spPr/>
        <p:txBody>
          <a:bodyPr/>
          <a:lstStyle/>
          <a:p>
            <a:r>
              <a:rPr lang="en-GB" b="1" i="0" u="none" strike="noStrike" dirty="0">
                <a:solidFill>
                  <a:srgbClr val="212B32"/>
                </a:solidFill>
                <a:effectLst/>
                <a:latin typeface="Frutiger W01"/>
              </a:rPr>
              <a:t>What to do if you miss a pill</a:t>
            </a:r>
            <a:endParaRPr lang="en-GB" dirty="0"/>
          </a:p>
        </p:txBody>
      </p:sp>
      <p:sp>
        <p:nvSpPr>
          <p:cNvPr id="3" name="Content Placeholder 2">
            <a:extLst>
              <a:ext uri="{FF2B5EF4-FFF2-40B4-BE49-F238E27FC236}">
                <a16:creationId xmlns:a16="http://schemas.microsoft.com/office/drawing/2014/main" id="{80D1DF91-2DFA-E94D-B199-9AE8729860CA}"/>
              </a:ext>
            </a:extLst>
          </p:cNvPr>
          <p:cNvSpPr>
            <a:spLocks noGrp="1"/>
          </p:cNvSpPr>
          <p:nvPr>
            <p:ph idx="1"/>
          </p:nvPr>
        </p:nvSpPr>
        <p:spPr/>
        <p:txBody>
          <a:bodyPr>
            <a:normAutofit fontScale="92500" lnSpcReduction="20000"/>
          </a:bodyPr>
          <a:lstStyle/>
          <a:p>
            <a:pPr marL="0" indent="0" algn="l">
              <a:buNone/>
            </a:pPr>
            <a:endParaRPr lang="en-GB" b="0" i="0" u="none" strike="noStrike" dirty="0">
              <a:solidFill>
                <a:srgbClr val="212B32"/>
              </a:solidFill>
              <a:effectLst/>
              <a:latin typeface="Frutiger W01"/>
            </a:endParaRPr>
          </a:p>
          <a:p>
            <a:pPr algn="l">
              <a:buFont typeface="Arial" panose="020B0604020202020204" pitchFamily="34" charset="0"/>
              <a:buChar char="•"/>
            </a:pPr>
            <a:r>
              <a:rPr lang="en-GB" sz="3200" b="0" i="0" u="none" strike="noStrike" dirty="0">
                <a:solidFill>
                  <a:srgbClr val="212B32"/>
                </a:solidFill>
                <a:effectLst/>
                <a:latin typeface="Frutiger W01"/>
              </a:rPr>
              <a:t>the type of pill you're taking</a:t>
            </a:r>
          </a:p>
          <a:p>
            <a:pPr algn="l">
              <a:buFont typeface="Arial" panose="020B0604020202020204" pitchFamily="34" charset="0"/>
              <a:buChar char="•"/>
            </a:pPr>
            <a:endParaRPr lang="en-GB" sz="3200" b="0" i="0" u="none" strike="noStrike" dirty="0">
              <a:solidFill>
                <a:srgbClr val="212B32"/>
              </a:solidFill>
              <a:effectLst/>
              <a:latin typeface="Frutiger W01"/>
            </a:endParaRPr>
          </a:p>
          <a:p>
            <a:pPr algn="l">
              <a:buFont typeface="Arial" panose="020B0604020202020204" pitchFamily="34" charset="0"/>
              <a:buChar char="•"/>
            </a:pPr>
            <a:r>
              <a:rPr lang="en-GB" sz="3200" b="0" i="0" u="none" strike="noStrike" dirty="0">
                <a:solidFill>
                  <a:srgbClr val="212B32"/>
                </a:solidFill>
                <a:effectLst/>
                <a:latin typeface="Frutiger W01"/>
              </a:rPr>
              <a:t>how long ago you missed the pill</a:t>
            </a:r>
          </a:p>
          <a:p>
            <a:pPr algn="l">
              <a:buFont typeface="Arial" panose="020B0604020202020204" pitchFamily="34" charset="0"/>
              <a:buChar char="•"/>
            </a:pPr>
            <a:endParaRPr lang="en-GB" sz="3200" b="0" i="0" u="none" strike="noStrike" dirty="0">
              <a:solidFill>
                <a:srgbClr val="212B32"/>
              </a:solidFill>
              <a:effectLst/>
              <a:latin typeface="Frutiger W01"/>
            </a:endParaRPr>
          </a:p>
          <a:p>
            <a:pPr algn="l">
              <a:buFont typeface="Arial" panose="020B0604020202020204" pitchFamily="34" charset="0"/>
              <a:buChar char="•"/>
            </a:pPr>
            <a:r>
              <a:rPr lang="en-GB" sz="3200" b="0" i="0" u="none" strike="noStrike" dirty="0">
                <a:solidFill>
                  <a:srgbClr val="212B32"/>
                </a:solidFill>
                <a:effectLst/>
                <a:latin typeface="Frutiger W01"/>
              </a:rPr>
              <a:t>how many pills you've forgotten to take</a:t>
            </a:r>
          </a:p>
          <a:p>
            <a:pPr algn="l">
              <a:buFont typeface="Arial" panose="020B0604020202020204" pitchFamily="34" charset="0"/>
              <a:buChar char="•"/>
            </a:pPr>
            <a:endParaRPr lang="en-GB" sz="3200" b="0" i="0" u="none" strike="noStrike" dirty="0">
              <a:solidFill>
                <a:srgbClr val="212B32"/>
              </a:solidFill>
              <a:effectLst/>
              <a:latin typeface="Frutiger W01"/>
            </a:endParaRPr>
          </a:p>
          <a:p>
            <a:pPr algn="l">
              <a:buFont typeface="Arial" panose="020B0604020202020204" pitchFamily="34" charset="0"/>
              <a:buChar char="•"/>
            </a:pPr>
            <a:r>
              <a:rPr lang="en-GB" sz="3200" b="0" i="0" u="none" strike="noStrike" dirty="0">
                <a:solidFill>
                  <a:srgbClr val="212B32"/>
                </a:solidFill>
                <a:effectLst/>
                <a:latin typeface="Frutiger W01"/>
              </a:rPr>
              <a:t>whether you've had sex without using another type of contraception in the previous 7 days</a:t>
            </a:r>
          </a:p>
          <a:p>
            <a:endParaRPr lang="en-GB" dirty="0"/>
          </a:p>
        </p:txBody>
      </p:sp>
    </p:spTree>
    <p:extLst>
      <p:ext uri="{BB962C8B-B14F-4D97-AF65-F5344CB8AC3E}">
        <p14:creationId xmlns:p14="http://schemas.microsoft.com/office/powerpoint/2010/main" val="89673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0" y="245082"/>
            <a:ext cx="11506200" cy="639821"/>
          </a:xfrm>
        </p:spPr>
        <p:txBody>
          <a:bodyPr>
            <a:normAutofit fontScale="90000"/>
          </a:bodyPr>
          <a:lstStyle/>
          <a:p>
            <a:r>
              <a:rPr lang="en-GB" b="1" dirty="0">
                <a:solidFill>
                  <a:schemeClr val="tx2"/>
                </a:solidFill>
              </a:rPr>
              <a:t>Long Acting Reversible Contraception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Content Placeholder 4">
            <a:extLst>
              <a:ext uri="{FF2B5EF4-FFF2-40B4-BE49-F238E27FC236}">
                <a16:creationId xmlns:a16="http://schemas.microsoft.com/office/drawing/2014/main" id="{5CDBC4B8-5723-B941-A8B2-B3A07AD7D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50" y="1323887"/>
            <a:ext cx="2794000" cy="2095500"/>
          </a:xfrm>
          <a:prstGeom prst="rect">
            <a:avLst/>
          </a:prstGeom>
        </p:spPr>
      </p:pic>
      <p:pic>
        <p:nvPicPr>
          <p:cNvPr id="5" name="Picture 2">
            <a:extLst>
              <a:ext uri="{FF2B5EF4-FFF2-40B4-BE49-F238E27FC236}">
                <a16:creationId xmlns:a16="http://schemas.microsoft.com/office/drawing/2014/main" id="{31A23F64-1273-2E46-BBEE-3C5B44781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728" y="1179871"/>
            <a:ext cx="3743325" cy="1978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BEBCECDF-63EF-1D47-AB22-537172419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827" y="4204207"/>
            <a:ext cx="2880320"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5318A023-5D51-2C40-879D-7BE143E83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23" y="3157879"/>
            <a:ext cx="3248025" cy="217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82C6C00-35FF-2840-AC55-E8782556F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4435" y="4780271"/>
            <a:ext cx="3117726" cy="1783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465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Injection- Depo Provera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77500" lnSpcReduction="20000"/>
          </a:bodyPr>
          <a:lstStyle/>
          <a:p>
            <a:pPr>
              <a:defRPr/>
            </a:pPr>
            <a:r>
              <a:rPr lang="en-US" dirty="0"/>
              <a:t>150mg Medroxyprogesterone acetate</a:t>
            </a:r>
          </a:p>
          <a:p>
            <a:pPr>
              <a:defRPr/>
            </a:pPr>
            <a:endParaRPr lang="en-US" sz="800" dirty="0"/>
          </a:p>
          <a:p>
            <a:pPr>
              <a:defRPr/>
            </a:pPr>
            <a:r>
              <a:rPr lang="en-US" dirty="0"/>
              <a:t>Lasts 3 months(12 weeks) for IM and 13 weeks for SC</a:t>
            </a:r>
            <a:endParaRPr lang="en-US" sz="1700" i="1" dirty="0"/>
          </a:p>
          <a:p>
            <a:pPr>
              <a:defRPr/>
            </a:pPr>
            <a:endParaRPr lang="en-US" sz="800" dirty="0"/>
          </a:p>
          <a:p>
            <a:pPr>
              <a:defRPr/>
            </a:pPr>
            <a:r>
              <a:rPr lang="en-US" dirty="0"/>
              <a:t>Inhibits ovulation</a:t>
            </a:r>
          </a:p>
          <a:p>
            <a:pPr>
              <a:defRPr/>
            </a:pPr>
            <a:endParaRPr lang="en-US" sz="800" dirty="0"/>
          </a:p>
          <a:p>
            <a:pPr>
              <a:defRPr/>
            </a:pPr>
            <a:r>
              <a:rPr lang="en-US" dirty="0"/>
              <a:t>Start day 1-5 or use extra precautions</a:t>
            </a:r>
          </a:p>
          <a:p>
            <a:pPr>
              <a:defRPr/>
            </a:pPr>
            <a:endParaRPr lang="en-US" sz="800" dirty="0"/>
          </a:p>
          <a:p>
            <a:pPr>
              <a:defRPr/>
            </a:pPr>
            <a:r>
              <a:rPr lang="en-GB" dirty="0"/>
              <a:t>Advised to switch to another method at age 50 years , if no risk consider longer if she wish to continue. </a:t>
            </a:r>
            <a:r>
              <a:rPr lang="en-US" dirty="0"/>
              <a:t>After 45 years old - </a:t>
            </a:r>
            <a:r>
              <a:rPr lang="en-US" dirty="0" err="1"/>
              <a:t>UKMec</a:t>
            </a:r>
            <a:r>
              <a:rPr lang="en-US" dirty="0"/>
              <a:t> 2 </a:t>
            </a:r>
          </a:p>
          <a:p>
            <a:pPr>
              <a:defRPr/>
            </a:pPr>
            <a:endParaRPr lang="en-US" sz="900" dirty="0"/>
          </a:p>
          <a:p>
            <a:pPr>
              <a:defRPr/>
            </a:pPr>
            <a:r>
              <a:rPr lang="en-US" dirty="0"/>
              <a:t>Consider alternative for teenagers/perimenopausal</a:t>
            </a:r>
          </a:p>
          <a:p>
            <a:pPr lvl="2">
              <a:defRPr/>
            </a:pPr>
            <a:r>
              <a:rPr lang="en-US" sz="1700" dirty="0"/>
              <a:t>Delay in return of fertility by up to a year</a:t>
            </a:r>
          </a:p>
          <a:p>
            <a:pPr lvl="2">
              <a:defRPr/>
            </a:pPr>
            <a:r>
              <a:rPr lang="en-US" sz="1700" dirty="0"/>
              <a:t>Effect on Bone Mineral Density (BMD)</a:t>
            </a:r>
          </a:p>
          <a:p>
            <a:pPr>
              <a:defRPr/>
            </a:pPr>
            <a:endParaRPr lang="en-US" sz="800" dirty="0"/>
          </a:p>
          <a:p>
            <a:pPr>
              <a:defRPr/>
            </a:pPr>
            <a:endParaRPr lang="en-US" sz="800" dirty="0"/>
          </a:p>
          <a:p>
            <a:pPr>
              <a:defRPr/>
            </a:pPr>
            <a:r>
              <a:rPr lang="en-US" dirty="0"/>
              <a:t>Side effects: bleeding/weight</a:t>
            </a:r>
          </a:p>
          <a:p>
            <a:pPr>
              <a:defRPr/>
            </a:pPr>
            <a:endParaRPr lang="en-US" sz="900" dirty="0"/>
          </a:p>
          <a:p>
            <a:pPr>
              <a:defRPr/>
            </a:pPr>
            <a:r>
              <a:rPr lang="en-US" dirty="0"/>
              <a:t>Failure rate: </a:t>
            </a:r>
          </a:p>
          <a:p>
            <a:pPr lvl="2">
              <a:defRPr/>
            </a:pPr>
            <a:r>
              <a:rPr lang="en-US" sz="1700" dirty="0"/>
              <a:t>With in 1</a:t>
            </a:r>
            <a:r>
              <a:rPr lang="en-US" sz="1700" baseline="30000" dirty="0"/>
              <a:t>st</a:t>
            </a:r>
            <a:r>
              <a:rPr lang="en-US" sz="1700" dirty="0"/>
              <a:t> year of use 0.2%</a:t>
            </a:r>
          </a:p>
          <a:p>
            <a:pPr lvl="2">
              <a:defRPr/>
            </a:pPr>
            <a:r>
              <a:rPr lang="en-US" sz="1700" dirty="0"/>
              <a:t>Typical user 6%</a:t>
            </a:r>
          </a:p>
        </p:txBody>
      </p:sp>
    </p:spTree>
    <p:extLst>
      <p:ext uri="{BB962C8B-B14F-4D97-AF65-F5344CB8AC3E}">
        <p14:creationId xmlns:p14="http://schemas.microsoft.com/office/powerpoint/2010/main" val="890260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Depo Provera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25000" lnSpcReduction="20000"/>
          </a:bodyPr>
          <a:lstStyle/>
          <a:p>
            <a:r>
              <a:rPr lang="en-GB" sz="7200" dirty="0"/>
              <a:t>Weight gain</a:t>
            </a:r>
          </a:p>
          <a:p>
            <a:r>
              <a:rPr lang="en-GB" sz="5600" dirty="0"/>
              <a:t>&lt; 18 years of age with a body mass index (BMI) ≥30 kg/m2</a:t>
            </a:r>
          </a:p>
          <a:p>
            <a:r>
              <a:rPr lang="en-GB" sz="5600" dirty="0"/>
              <a:t>Gain &gt; 5%  weight in  first 6 months and continue after</a:t>
            </a:r>
            <a:endParaRPr lang="en-GB" dirty="0"/>
          </a:p>
          <a:p>
            <a:r>
              <a:rPr lang="en-GB" sz="5600" dirty="0"/>
              <a:t> </a:t>
            </a:r>
            <a:r>
              <a:rPr lang="en-GB" sz="7200" dirty="0"/>
              <a:t>Cervical cancer</a:t>
            </a:r>
          </a:p>
          <a:p>
            <a:r>
              <a:rPr lang="en-GB" sz="5600" dirty="0"/>
              <a:t>Use for 5 years or longer &amp; reduce after stopping</a:t>
            </a:r>
          </a:p>
          <a:p>
            <a:r>
              <a:rPr lang="en-GB" sz="5600" dirty="0"/>
              <a:t>Advise using  condom, smoking cessation, regular cervical screening and vaccination for HPV</a:t>
            </a:r>
            <a:endParaRPr lang="en-GB" dirty="0"/>
          </a:p>
          <a:p>
            <a:r>
              <a:rPr lang="en-GB" sz="7200" dirty="0"/>
              <a:t>Breast cancer</a:t>
            </a:r>
          </a:p>
          <a:p>
            <a:r>
              <a:rPr lang="en-GB" sz="5600" dirty="0"/>
              <a:t>current use of DMPA and is likely to be small and reduce with time after stopping</a:t>
            </a:r>
            <a:endParaRPr lang="en-GB" dirty="0"/>
          </a:p>
          <a:p>
            <a:r>
              <a:rPr lang="en-US" sz="7200" dirty="0"/>
              <a:t>Unscheduled bleeding- </a:t>
            </a:r>
            <a:r>
              <a:rPr lang="en-US" sz="5600" dirty="0"/>
              <a:t>COCP for 3 months</a:t>
            </a:r>
            <a:endParaRPr lang="en-GB" dirty="0"/>
          </a:p>
          <a:p>
            <a:r>
              <a:rPr lang="en-GB" sz="7200" dirty="0"/>
              <a:t>Efficacy NOT</a:t>
            </a:r>
            <a:r>
              <a:rPr lang="en-GB" sz="7200" b="1" dirty="0"/>
              <a:t> </a:t>
            </a:r>
            <a:r>
              <a:rPr lang="en-GB" sz="7200" dirty="0"/>
              <a:t>reduced with concurrent use of enzyme inducing drugs</a:t>
            </a:r>
          </a:p>
          <a:p>
            <a:r>
              <a:rPr lang="en-US" sz="7200" dirty="0"/>
              <a:t>UPA may reduce efficacy</a:t>
            </a:r>
            <a:endParaRPr lang="en-GB" sz="7200" dirty="0"/>
          </a:p>
          <a:p>
            <a:pPr>
              <a:buFont typeface="Arial"/>
              <a:buChar char="•"/>
              <a:defRPr/>
            </a:pPr>
            <a:r>
              <a:rPr lang="en-US" sz="7200" dirty="0"/>
              <a:t>There is no evidence of harm in pregnancy</a:t>
            </a:r>
            <a:endParaRPr lang="en-GB" sz="7200" dirty="0"/>
          </a:p>
          <a:p>
            <a:r>
              <a:rPr lang="en-GB" sz="7200" dirty="0"/>
              <a:t>May benefit: </a:t>
            </a:r>
          </a:p>
          <a:p>
            <a:pPr lvl="2"/>
            <a:r>
              <a:rPr lang="en-GB" sz="5600" dirty="0"/>
              <a:t>Menstrual problems</a:t>
            </a:r>
          </a:p>
          <a:p>
            <a:pPr lvl="2"/>
            <a:r>
              <a:rPr lang="en-GB" sz="5600" dirty="0"/>
              <a:t>Pain associated with endometriosis</a:t>
            </a:r>
          </a:p>
          <a:p>
            <a:pPr lvl="2"/>
            <a:r>
              <a:rPr lang="en-GB" sz="5600" dirty="0"/>
              <a:t>Sickle cell crisis pain</a:t>
            </a:r>
          </a:p>
          <a:p>
            <a:pPr lvl="2"/>
            <a:r>
              <a:rPr lang="en-GB" sz="5600" dirty="0"/>
              <a:t>Endometrial and ovarian cancer</a:t>
            </a:r>
          </a:p>
          <a:p>
            <a:endParaRPr lang="en-GB" sz="5600" dirty="0"/>
          </a:p>
          <a:p>
            <a:endParaRPr lang="en-GB" sz="5600" dirty="0"/>
          </a:p>
          <a:p>
            <a:pPr marL="0" indent="0" algn="ctr">
              <a:buNone/>
            </a:pPr>
            <a:r>
              <a:rPr lang="en-GB" sz="4000" i="1" dirty="0"/>
              <a:t>FSRH – Dec 2014 &amp; Updated March 2015</a:t>
            </a:r>
          </a:p>
          <a:p>
            <a:pPr algn="ctr"/>
            <a:endParaRPr lang="en-GB" sz="5600" dirty="0"/>
          </a:p>
          <a:p>
            <a:endParaRPr lang="en-GB" dirty="0"/>
          </a:p>
        </p:txBody>
      </p:sp>
    </p:spTree>
    <p:extLst>
      <p:ext uri="{BB962C8B-B14F-4D97-AF65-F5344CB8AC3E}">
        <p14:creationId xmlns:p14="http://schemas.microsoft.com/office/powerpoint/2010/main" val="1993987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err="1">
                <a:solidFill>
                  <a:schemeClr val="tx2"/>
                </a:solidFill>
              </a:rPr>
              <a:t>Sayana</a:t>
            </a:r>
            <a:r>
              <a:rPr lang="en-US" b="1" dirty="0">
                <a:solidFill>
                  <a:schemeClr val="tx2"/>
                </a:solidFill>
              </a:rPr>
              <a:t> Press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92500" lnSpcReduction="10000"/>
          </a:bodyPr>
          <a:lstStyle/>
          <a:p>
            <a:r>
              <a:rPr lang="en-GB" sz="2400" dirty="0"/>
              <a:t>Medroxyprogesterone acetate</a:t>
            </a:r>
          </a:p>
          <a:p>
            <a:endParaRPr lang="en-GB" sz="1000" dirty="0"/>
          </a:p>
          <a:p>
            <a:r>
              <a:rPr lang="en-GB" sz="2400" dirty="0"/>
              <a:t>104 mg/0.65 ml suspension</a:t>
            </a:r>
            <a:endParaRPr lang="en-GB" sz="1000" dirty="0"/>
          </a:p>
          <a:p>
            <a:endParaRPr lang="en-GB" sz="2400" dirty="0"/>
          </a:p>
          <a:p>
            <a:r>
              <a:rPr lang="en-GB" sz="2400" dirty="0"/>
              <a:t>Sub-cutaneous injection</a:t>
            </a:r>
            <a:endParaRPr lang="en-GB" sz="1000" dirty="0"/>
          </a:p>
          <a:p>
            <a:r>
              <a:rPr lang="en-GB" sz="2400" dirty="0"/>
              <a:t>Single-dose container</a:t>
            </a:r>
            <a:endParaRPr lang="en-GB" sz="1000" dirty="0"/>
          </a:p>
          <a:p>
            <a:r>
              <a:rPr lang="en-GB" sz="2400" dirty="0"/>
              <a:t>Prefilled Injector- shake vigorously before use</a:t>
            </a:r>
            <a:endParaRPr lang="en-GB" sz="1000" dirty="0"/>
          </a:p>
          <a:p>
            <a:endParaRPr lang="en-GB" sz="2400" dirty="0"/>
          </a:p>
          <a:p>
            <a:r>
              <a:rPr lang="en-GB" sz="2400" dirty="0"/>
              <a:t>Injection in abdomen or thigh</a:t>
            </a:r>
            <a:endParaRPr lang="en-GB" sz="1000" dirty="0"/>
          </a:p>
          <a:p>
            <a:r>
              <a:rPr lang="en-GB" sz="2400" dirty="0"/>
              <a:t>Injected every 13 weeks interval-(+/- 7 days)</a:t>
            </a:r>
            <a:endParaRPr lang="en-GB" sz="1000" dirty="0"/>
          </a:p>
          <a:p>
            <a:r>
              <a:rPr lang="en-GB" sz="2400" dirty="0"/>
              <a:t>Inhibit gonadotrophins secretion --&gt; Prevents follicular maturation &amp; ovulation</a:t>
            </a:r>
            <a:endParaRPr lang="en-GB" sz="1000" dirty="0"/>
          </a:p>
          <a:p>
            <a:r>
              <a:rPr lang="en-GB" sz="2400" dirty="0"/>
              <a:t>Currently not licensed for self administration </a:t>
            </a:r>
          </a:p>
          <a:p>
            <a:pPr marL="0" indent="0" algn="ctr">
              <a:buNone/>
            </a:pPr>
            <a:r>
              <a:rPr lang="en-GB" sz="1100" i="1" dirty="0"/>
              <a:t>FSRH – June 2013</a:t>
            </a:r>
            <a:endParaRPr lang="en-GB" dirty="0"/>
          </a:p>
        </p:txBody>
      </p:sp>
      <p:pic>
        <p:nvPicPr>
          <p:cNvPr id="4" name="Picture 3">
            <a:extLst>
              <a:ext uri="{FF2B5EF4-FFF2-40B4-BE49-F238E27FC236}">
                <a16:creationId xmlns:a16="http://schemas.microsoft.com/office/drawing/2014/main" id="{6E6F77E0-CB0E-6545-BF8B-FB524DE0ED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872" y="775433"/>
            <a:ext cx="2592288"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F63C8FB-29BC-6444-957E-838ED36F3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03" y="3281035"/>
            <a:ext cx="1872208"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2587E643-11AB-BD48-BD8A-2C0E218C0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491" y="1424468"/>
            <a:ext cx="2478782" cy="145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703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Implant- Nexplanon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defRPr/>
            </a:pPr>
            <a:r>
              <a:rPr lang="en-US" dirty="0"/>
              <a:t>68mg </a:t>
            </a:r>
            <a:r>
              <a:rPr lang="en-US" dirty="0" err="1"/>
              <a:t>Etonorgestrel</a:t>
            </a:r>
            <a:endParaRPr lang="en-US" dirty="0"/>
          </a:p>
          <a:p>
            <a:pPr>
              <a:defRPr/>
            </a:pPr>
            <a:endParaRPr lang="en-US" sz="800" dirty="0"/>
          </a:p>
          <a:p>
            <a:pPr>
              <a:defRPr/>
            </a:pPr>
            <a:r>
              <a:rPr lang="en-US" dirty="0"/>
              <a:t>Inhibition of ovulation</a:t>
            </a:r>
          </a:p>
          <a:p>
            <a:pPr>
              <a:defRPr/>
            </a:pPr>
            <a:endParaRPr lang="en-US" sz="800" dirty="0"/>
          </a:p>
          <a:p>
            <a:pPr>
              <a:defRPr/>
            </a:pPr>
            <a:r>
              <a:rPr lang="en-US" dirty="0"/>
              <a:t>Lasts for 3 years</a:t>
            </a:r>
          </a:p>
          <a:p>
            <a:pPr>
              <a:defRPr/>
            </a:pPr>
            <a:endParaRPr lang="en-US" sz="800" dirty="0"/>
          </a:p>
          <a:p>
            <a:pPr>
              <a:defRPr/>
            </a:pPr>
            <a:r>
              <a:rPr lang="en-US" dirty="0"/>
              <a:t>Start on day 1-5 of cycle or extra protection for 7 days</a:t>
            </a:r>
          </a:p>
          <a:p>
            <a:pPr>
              <a:defRPr/>
            </a:pPr>
            <a:r>
              <a:rPr lang="en-US" dirty="0"/>
              <a:t>Inserted in upper inner aspect of the arm</a:t>
            </a:r>
          </a:p>
          <a:p>
            <a:pPr>
              <a:defRPr/>
            </a:pPr>
            <a:endParaRPr lang="en-US" sz="800" dirty="0"/>
          </a:p>
          <a:p>
            <a:pPr>
              <a:defRPr/>
            </a:pPr>
            <a:endParaRPr lang="en-US" dirty="0"/>
          </a:p>
          <a:p>
            <a:endParaRPr lang="en-GB" dirty="0"/>
          </a:p>
        </p:txBody>
      </p:sp>
      <p:pic>
        <p:nvPicPr>
          <p:cNvPr id="4" name="Content Placeholder 3">
            <a:extLst>
              <a:ext uri="{FF2B5EF4-FFF2-40B4-BE49-F238E27FC236}">
                <a16:creationId xmlns:a16="http://schemas.microsoft.com/office/drawing/2014/main" id="{507F87D0-DD39-A34B-9ADC-061D14311D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6300" y="884903"/>
            <a:ext cx="3932779" cy="2089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604D0350-32CE-564F-AF45-279CE276E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706" y="4398206"/>
            <a:ext cx="3164511" cy="1986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39843A3C-2FB4-A340-9FB7-DF73663B1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202" y="4472543"/>
            <a:ext cx="2648196" cy="1875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26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US" b="1" dirty="0">
                <a:solidFill>
                  <a:schemeClr val="tx2"/>
                </a:solidFill>
              </a:rPr>
              <a:t>Nexplanon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defRPr/>
            </a:pPr>
            <a:r>
              <a:rPr lang="en-US" b="1" dirty="0"/>
              <a:t>Drug interaction:</a:t>
            </a:r>
          </a:p>
          <a:p>
            <a:pPr lvl="2">
              <a:defRPr/>
            </a:pPr>
            <a:r>
              <a:rPr lang="en-US" dirty="0"/>
              <a:t>Enzyme inducers</a:t>
            </a:r>
          </a:p>
          <a:p>
            <a:pPr lvl="2">
              <a:defRPr/>
            </a:pPr>
            <a:r>
              <a:rPr lang="en-US" dirty="0"/>
              <a:t>Can now be used with some HIV drugs</a:t>
            </a:r>
          </a:p>
          <a:p>
            <a:pPr lvl="2">
              <a:defRPr/>
            </a:pPr>
            <a:endParaRPr lang="en-US" dirty="0"/>
          </a:p>
          <a:p>
            <a:pPr>
              <a:defRPr/>
            </a:pPr>
            <a:r>
              <a:rPr lang="en-US" b="1" dirty="0"/>
              <a:t>Side effects:</a:t>
            </a:r>
          </a:p>
          <a:p>
            <a:pPr lvl="2">
              <a:defRPr/>
            </a:pPr>
            <a:r>
              <a:rPr lang="en-US" dirty="0"/>
              <a:t>Bleeding</a:t>
            </a:r>
          </a:p>
          <a:p>
            <a:pPr lvl="2">
              <a:defRPr/>
            </a:pPr>
            <a:endParaRPr lang="en-US" sz="400" dirty="0"/>
          </a:p>
          <a:p>
            <a:pPr lvl="2">
              <a:defRPr/>
            </a:pPr>
            <a:r>
              <a:rPr lang="en-US" dirty="0"/>
              <a:t>Headache</a:t>
            </a:r>
          </a:p>
          <a:p>
            <a:pPr lvl="2">
              <a:defRPr/>
            </a:pPr>
            <a:endParaRPr lang="en-US" sz="400" dirty="0"/>
          </a:p>
          <a:p>
            <a:pPr lvl="2">
              <a:defRPr/>
            </a:pPr>
            <a:r>
              <a:rPr lang="en-US" dirty="0"/>
              <a:t>Acne</a:t>
            </a:r>
          </a:p>
          <a:p>
            <a:pPr lvl="2">
              <a:defRPr/>
            </a:pPr>
            <a:endParaRPr lang="en-US" sz="400" dirty="0"/>
          </a:p>
          <a:p>
            <a:pPr lvl="2">
              <a:defRPr/>
            </a:pPr>
            <a:r>
              <a:rPr lang="en-US" dirty="0"/>
              <a:t>Bloating</a:t>
            </a:r>
          </a:p>
          <a:p>
            <a:pPr lvl="2">
              <a:defRPr/>
            </a:pPr>
            <a:endParaRPr lang="en-US" sz="400" dirty="0"/>
          </a:p>
          <a:p>
            <a:pPr lvl="2">
              <a:defRPr/>
            </a:pPr>
            <a:r>
              <a:rPr lang="en-US" dirty="0"/>
              <a:t>(mood)</a:t>
            </a:r>
          </a:p>
          <a:p>
            <a:pPr lvl="2">
              <a:defRPr/>
            </a:pPr>
            <a:endParaRPr lang="en-US" sz="400" dirty="0"/>
          </a:p>
          <a:p>
            <a:pPr lvl="2">
              <a:defRPr/>
            </a:pPr>
            <a:r>
              <a:rPr lang="en-US" dirty="0"/>
              <a:t>(weight)</a:t>
            </a:r>
          </a:p>
          <a:p>
            <a:pPr lvl="2">
              <a:defRPr/>
            </a:pPr>
            <a:endParaRPr lang="en-US" sz="400" dirty="0"/>
          </a:p>
          <a:p>
            <a:pPr lvl="2">
              <a:defRPr/>
            </a:pPr>
            <a:r>
              <a:rPr lang="en-US" dirty="0"/>
              <a:t>(hair loss)</a:t>
            </a:r>
          </a:p>
          <a:p>
            <a:endParaRPr lang="en-GB" dirty="0"/>
          </a:p>
        </p:txBody>
      </p:sp>
    </p:spTree>
    <p:extLst>
      <p:ext uri="{BB962C8B-B14F-4D97-AF65-F5344CB8AC3E}">
        <p14:creationId xmlns:p14="http://schemas.microsoft.com/office/powerpoint/2010/main" val="1422009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961901" y="245082"/>
            <a:ext cx="10544299" cy="639821"/>
          </a:xfrm>
        </p:spPr>
        <p:txBody>
          <a:bodyPr>
            <a:normAutofit fontScale="90000"/>
          </a:bodyPr>
          <a:lstStyle/>
          <a:p>
            <a:r>
              <a:rPr lang="en-GB" b="1" dirty="0">
                <a:solidFill>
                  <a:schemeClr val="tx2"/>
                </a:solidFill>
              </a:rPr>
              <a:t>Intra Uterine Device &amp; Intra Uterine System</a:t>
            </a:r>
            <a:endParaRPr lang="en-GB" dirty="0"/>
          </a:p>
        </p:txBody>
      </p:sp>
      <p:sp>
        <p:nvSpPr>
          <p:cNvPr id="4" name="Text Placeholder 3">
            <a:extLst>
              <a:ext uri="{FF2B5EF4-FFF2-40B4-BE49-F238E27FC236}">
                <a16:creationId xmlns:a16="http://schemas.microsoft.com/office/drawing/2014/main" id="{5A96E467-7656-6449-9DDF-FD1CC1DE3057}"/>
              </a:ext>
            </a:extLst>
          </p:cNvPr>
          <p:cNvSpPr txBox="1">
            <a:spLocks/>
          </p:cNvSpPr>
          <p:nvPr/>
        </p:nvSpPr>
        <p:spPr>
          <a:xfrm>
            <a:off x="1757548" y="1705573"/>
            <a:ext cx="3443288" cy="658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a:t>IUDs</a:t>
            </a:r>
            <a:endParaRPr lang="en-GB" dirty="0"/>
          </a:p>
        </p:txBody>
      </p:sp>
      <p:sp>
        <p:nvSpPr>
          <p:cNvPr id="5" name="Text Placeholder 5">
            <a:extLst>
              <a:ext uri="{FF2B5EF4-FFF2-40B4-BE49-F238E27FC236}">
                <a16:creationId xmlns:a16="http://schemas.microsoft.com/office/drawing/2014/main" id="{17508460-77D0-DF4B-85C7-044094999463}"/>
              </a:ext>
            </a:extLst>
          </p:cNvPr>
          <p:cNvSpPr txBox="1">
            <a:spLocks/>
          </p:cNvSpPr>
          <p:nvPr/>
        </p:nvSpPr>
        <p:spPr>
          <a:xfrm>
            <a:off x="7453498" y="1705573"/>
            <a:ext cx="3448050" cy="658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dirty="0"/>
              <a:t>IUS – </a:t>
            </a:r>
            <a:r>
              <a:rPr lang="en-GB" sz="2000" dirty="0"/>
              <a:t>Mirena</a:t>
            </a:r>
          </a:p>
          <a:p>
            <a:endParaRPr lang="en-GB" sz="1600" dirty="0"/>
          </a:p>
        </p:txBody>
      </p:sp>
      <p:pic>
        <p:nvPicPr>
          <p:cNvPr id="6" name="Picture 4" descr="Multiload 375 IUD (Intra-Uterine Device)">
            <a:hlinkClick r:id="rId2" tooltip="Multiload 375 IUD"/>
            <a:extLst>
              <a:ext uri="{FF2B5EF4-FFF2-40B4-BE49-F238E27FC236}">
                <a16:creationId xmlns:a16="http://schemas.microsoft.com/office/drawing/2014/main" id="{7141C27F-46A3-B449-B808-0BA6DF098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20" y="4232294"/>
            <a:ext cx="1895036" cy="169694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0996201-FB29-8441-8CF3-DB95436CB3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497" y="2510972"/>
            <a:ext cx="2082435"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8" descr="Gynae T380">
            <a:extLst>
              <a:ext uri="{FF2B5EF4-FFF2-40B4-BE49-F238E27FC236}">
                <a16:creationId xmlns:a16="http://schemas.microsoft.com/office/drawing/2014/main" id="{74D801F9-002D-3F43-8DE1-696138873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1" y="2223062"/>
            <a:ext cx="2391523" cy="197560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descr="http://www.medical-supermarket.com/Resources/ProductImages/Thumbnails/158a5828-8fd6-42bb-8138-6670dd661628.jpg">
            <a:extLst>
              <a:ext uri="{FF2B5EF4-FFF2-40B4-BE49-F238E27FC236}">
                <a16:creationId xmlns:a16="http://schemas.microsoft.com/office/drawing/2014/main" id="{0B5D0BD7-041A-7446-BFF7-D42869DA1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1960" y="3108133"/>
            <a:ext cx="1786740" cy="160634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9BD3FD18-95AF-DB4E-AECC-E162139402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3301" y="4394587"/>
            <a:ext cx="3018483" cy="1696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3F961E0E-B818-3149-9950-914F72EFB0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935" y="1196126"/>
            <a:ext cx="6265996" cy="5012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3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IUD &amp; IUS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b="1" dirty="0"/>
              <a:t>IUD</a:t>
            </a:r>
          </a:p>
          <a:p>
            <a:pPr lvl="1"/>
            <a:r>
              <a:rPr lang="en-GB" dirty="0"/>
              <a:t>Prevents implantation</a:t>
            </a:r>
          </a:p>
          <a:p>
            <a:pPr lvl="1"/>
            <a:r>
              <a:rPr lang="en-GB" dirty="0"/>
              <a:t>Can be used as Emergency contraception- </a:t>
            </a:r>
            <a:r>
              <a:rPr lang="en-GB" sz="1600" dirty="0"/>
              <a:t>up to 120 hours of UPSI</a:t>
            </a:r>
          </a:p>
          <a:p>
            <a:pPr lvl="1"/>
            <a:r>
              <a:rPr lang="en-GB" dirty="0"/>
              <a:t>Prevent sperm entry</a:t>
            </a:r>
          </a:p>
          <a:p>
            <a:pPr lvl="1"/>
            <a:endParaRPr lang="en-GB" sz="1400" dirty="0"/>
          </a:p>
          <a:p>
            <a:r>
              <a:rPr lang="en-GB" b="1" dirty="0"/>
              <a:t>IUS</a:t>
            </a:r>
            <a:r>
              <a:rPr lang="en-GB" sz="2400" b="1" dirty="0"/>
              <a:t> - Levonorgestrel</a:t>
            </a:r>
            <a:endParaRPr lang="en-GB" b="1" dirty="0"/>
          </a:p>
          <a:p>
            <a:pPr lvl="1"/>
            <a:r>
              <a:rPr lang="en-GB" dirty="0"/>
              <a:t>Prevents implantation</a:t>
            </a:r>
          </a:p>
          <a:p>
            <a:pPr lvl="1"/>
            <a:r>
              <a:rPr lang="en-GB" dirty="0"/>
              <a:t>Thickens Cervical mucus- prevents sperm entry</a:t>
            </a:r>
          </a:p>
          <a:p>
            <a:pPr lvl="1"/>
            <a:r>
              <a:rPr lang="en-GB" dirty="0"/>
              <a:t>Mirena- 5 years</a:t>
            </a:r>
          </a:p>
          <a:p>
            <a:pPr lvl="1"/>
            <a:r>
              <a:rPr lang="en-GB" dirty="0" err="1"/>
              <a:t>Jaydess</a:t>
            </a:r>
            <a:endParaRPr lang="en-GB" dirty="0"/>
          </a:p>
          <a:p>
            <a:pPr lvl="2"/>
            <a:r>
              <a:rPr lang="en-GB" sz="1600" dirty="0"/>
              <a:t> </a:t>
            </a:r>
            <a:r>
              <a:rPr lang="en-GB" dirty="0"/>
              <a:t>3 years</a:t>
            </a:r>
          </a:p>
          <a:p>
            <a:pPr lvl="2"/>
            <a:r>
              <a:rPr lang="en-GB" dirty="0"/>
              <a:t>Contains Silver ring- identified in USG/X-Ray</a:t>
            </a:r>
          </a:p>
          <a:p>
            <a:pPr lvl="2"/>
            <a:r>
              <a:rPr lang="en-GB" dirty="0"/>
              <a:t>Contraindicated for women with hypersensitive to Silver</a:t>
            </a:r>
          </a:p>
          <a:p>
            <a:endParaRPr lang="en-GB" dirty="0"/>
          </a:p>
        </p:txBody>
      </p:sp>
    </p:spTree>
    <p:extLst>
      <p:ext uri="{BB962C8B-B14F-4D97-AF65-F5344CB8AC3E}">
        <p14:creationId xmlns:p14="http://schemas.microsoft.com/office/powerpoint/2010/main" val="3563985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solidFill>
                  <a:schemeClr val="tx2"/>
                </a:solidFill>
              </a:rPr>
              <a:t>Emergency contraception</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390996" y="1179870"/>
            <a:ext cx="5705004" cy="5038815"/>
          </a:xfrm>
        </p:spPr>
        <p:txBody>
          <a:bodyPr>
            <a:normAutofit fontScale="92500" lnSpcReduction="10000"/>
          </a:bodyPr>
          <a:lstStyle/>
          <a:p>
            <a:r>
              <a:rPr lang="en-GB" sz="2000" b="1" dirty="0"/>
              <a:t>Oral</a:t>
            </a:r>
          </a:p>
          <a:p>
            <a:pPr lvl="1"/>
            <a:r>
              <a:rPr lang="en-GB" sz="1800" dirty="0" err="1"/>
              <a:t>Levonelle</a:t>
            </a:r>
            <a:r>
              <a:rPr lang="en-GB" sz="1800" dirty="0"/>
              <a:t>/</a:t>
            </a:r>
            <a:r>
              <a:rPr lang="en-GB" sz="1800" dirty="0" err="1"/>
              <a:t>Upostelle</a:t>
            </a:r>
            <a:r>
              <a:rPr lang="en-GB" sz="1800" dirty="0"/>
              <a:t> </a:t>
            </a:r>
            <a:r>
              <a:rPr lang="en-GB" sz="1100" dirty="0"/>
              <a:t>(Levonorgestrel 1.5 mg)</a:t>
            </a:r>
          </a:p>
          <a:p>
            <a:pPr lvl="3"/>
            <a:r>
              <a:rPr lang="en-GB" sz="1400" dirty="0"/>
              <a:t>Can be use up to 72 hours of UPSI </a:t>
            </a:r>
          </a:p>
          <a:p>
            <a:pPr lvl="3"/>
            <a:r>
              <a:rPr lang="en-GB" sz="1400" dirty="0"/>
              <a:t>Effective if used before ovulation</a:t>
            </a:r>
          </a:p>
          <a:p>
            <a:pPr lvl="3"/>
            <a:r>
              <a:rPr lang="en-GB" sz="1400" dirty="0"/>
              <a:t>Delays ovulation</a:t>
            </a:r>
          </a:p>
          <a:p>
            <a:pPr lvl="3"/>
            <a:r>
              <a:rPr lang="en-GB" sz="1400" dirty="0"/>
              <a:t>Not effective if LH surge begun</a:t>
            </a:r>
          </a:p>
          <a:p>
            <a:pPr lvl="3"/>
            <a:r>
              <a:rPr lang="en-GB" sz="1400" dirty="0"/>
              <a:t>Can be use &gt; once/ cycle </a:t>
            </a:r>
          </a:p>
          <a:p>
            <a:pPr lvl="3"/>
            <a:endParaRPr lang="en-GB" sz="1100" dirty="0"/>
          </a:p>
          <a:p>
            <a:pPr lvl="1"/>
            <a:r>
              <a:rPr lang="en-GB" sz="1800" dirty="0"/>
              <a:t>Ella One </a:t>
            </a:r>
            <a:r>
              <a:rPr lang="en-GB" sz="1100" dirty="0"/>
              <a:t>(Ulipristal Acetate- Selective progesterone receptor modulator 30 mg)</a:t>
            </a:r>
          </a:p>
          <a:p>
            <a:pPr marL="1645920" lvl="7" indent="-365760"/>
            <a:r>
              <a:rPr lang="en-GB" sz="1400" dirty="0"/>
              <a:t>Can be used up to 120 hours of UPSI</a:t>
            </a:r>
          </a:p>
          <a:p>
            <a:pPr marL="1645920" lvl="7" indent="-365760"/>
            <a:r>
              <a:rPr lang="en-GB" sz="1400" dirty="0"/>
              <a:t>Effective if used before ovulation</a:t>
            </a:r>
          </a:p>
          <a:p>
            <a:pPr marL="1645920" lvl="7" indent="-365760"/>
            <a:r>
              <a:rPr lang="en-GB" sz="1400" dirty="0"/>
              <a:t>Primary action- Delays ovulation</a:t>
            </a:r>
          </a:p>
          <a:p>
            <a:pPr marL="1645920" lvl="7" indent="-365760"/>
            <a:r>
              <a:rPr lang="en-GB" sz="1400" dirty="0"/>
              <a:t>Can be detected in breast milk </a:t>
            </a:r>
          </a:p>
          <a:p>
            <a:pPr marL="1280160" lvl="7" indent="0">
              <a:buNone/>
            </a:pPr>
            <a:r>
              <a:rPr lang="en-GB" sz="1400" dirty="0"/>
              <a:t>        up to 5 days</a:t>
            </a:r>
          </a:p>
          <a:p>
            <a:pPr marL="1645920" lvl="7" indent="-365760"/>
            <a:endParaRPr lang="en-GB" sz="1200" dirty="0"/>
          </a:p>
          <a:p>
            <a:endParaRPr lang="en-GB" sz="1200" dirty="0"/>
          </a:p>
          <a:p>
            <a:r>
              <a:rPr lang="en-GB" sz="2000" b="1" dirty="0"/>
              <a:t>IUD</a:t>
            </a:r>
            <a:r>
              <a:rPr lang="en-GB" sz="1000" b="1" dirty="0"/>
              <a:t> </a:t>
            </a:r>
            <a:r>
              <a:rPr lang="en-GB" sz="1100" dirty="0"/>
              <a:t>( Copper)</a:t>
            </a:r>
          </a:p>
          <a:p>
            <a:pPr lvl="2"/>
            <a:r>
              <a:rPr lang="en-GB" sz="1400" dirty="0"/>
              <a:t>Can be used up to 120 hours of UPSI up to Day 19 of cycle</a:t>
            </a:r>
          </a:p>
          <a:p>
            <a:pPr lvl="2"/>
            <a:r>
              <a:rPr lang="en-GB" sz="1400" dirty="0"/>
              <a:t>Prevents implantation</a:t>
            </a:r>
            <a:endParaRPr lang="en-GB" sz="1200" dirty="0"/>
          </a:p>
        </p:txBody>
      </p:sp>
      <p:pic>
        <p:nvPicPr>
          <p:cNvPr id="4" name="Picture 2">
            <a:extLst>
              <a:ext uri="{FF2B5EF4-FFF2-40B4-BE49-F238E27FC236}">
                <a16:creationId xmlns:a16="http://schemas.microsoft.com/office/drawing/2014/main" id="{C2A46521-EE9D-544C-AAFA-F8659B7D5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4" y="1763315"/>
            <a:ext cx="1368152"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5E1F850-B617-EB44-B6BB-4F5764CF61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4" y="3699278"/>
            <a:ext cx="1661170"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86D2C1E9-125B-7943-90D2-7B73CCB230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7761" y="5015359"/>
            <a:ext cx="1780309" cy="1597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850FB09-B7AD-9445-ADDC-B0CC66752B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985" y="1309678"/>
            <a:ext cx="5451411" cy="31910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185A-DDDD-8243-9691-C6AAA9294E9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C73BCE7-3A3E-5841-BE10-C586B222E282}"/>
              </a:ext>
            </a:extLst>
          </p:cNvPr>
          <p:cNvPicPr>
            <a:picLocks noGrp="1" noChangeAspect="1"/>
          </p:cNvPicPr>
          <p:nvPr>
            <p:ph idx="1"/>
          </p:nvPr>
        </p:nvPicPr>
        <p:blipFill>
          <a:blip r:embed="rId2"/>
          <a:stretch>
            <a:fillRect/>
          </a:stretch>
        </p:blipFill>
        <p:spPr>
          <a:xfrm>
            <a:off x="1596978" y="2057401"/>
            <a:ext cx="9249503" cy="4024313"/>
          </a:xfrm>
        </p:spPr>
      </p:pic>
    </p:spTree>
    <p:extLst>
      <p:ext uri="{BB962C8B-B14F-4D97-AF65-F5344CB8AC3E}">
        <p14:creationId xmlns:p14="http://schemas.microsoft.com/office/powerpoint/2010/main" val="649516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1852551" y="245082"/>
            <a:ext cx="9653649" cy="639821"/>
          </a:xfrm>
        </p:spPr>
        <p:txBody>
          <a:bodyPr>
            <a:normAutofit/>
          </a:bodyPr>
          <a:lstStyle/>
          <a:p>
            <a:r>
              <a:rPr lang="en-GB" sz="2900" b="1" dirty="0">
                <a:solidFill>
                  <a:schemeClr val="tx2"/>
                </a:solidFill>
                <a:latin typeface="Berlin Sans FB Demi" pitchFamily="34" charset="0"/>
              </a:rPr>
              <a:t>Accidental Pregnancy- First year of use</a:t>
            </a:r>
          </a:p>
        </p:txBody>
      </p:sp>
      <p:pic>
        <p:nvPicPr>
          <p:cNvPr id="4" name="Picture 2">
            <a:extLst>
              <a:ext uri="{FF2B5EF4-FFF2-40B4-BE49-F238E27FC236}">
                <a16:creationId xmlns:a16="http://schemas.microsoft.com/office/drawing/2014/main" id="{36B8761A-73CE-C446-B61D-041B4A4BD2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2551" y="1630384"/>
            <a:ext cx="8141144" cy="42054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cmpd="sng">
                <a:solidFill>
                  <a:srgbClr val="4F81BD"/>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3221DFC-6D86-5944-9329-C29348C5D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74" y="3212437"/>
            <a:ext cx="3328987"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8083A058-1107-834A-A42B-FC9D2274C960}"/>
              </a:ext>
            </a:extLst>
          </p:cNvPr>
          <p:cNvSpPr/>
          <p:nvPr/>
        </p:nvSpPr>
        <p:spPr>
          <a:xfrm>
            <a:off x="1780542" y="5907828"/>
            <a:ext cx="8208912" cy="246221"/>
          </a:xfrm>
          <a:prstGeom prst="rect">
            <a:avLst/>
          </a:prstGeom>
        </p:spPr>
        <p:txBody>
          <a:bodyPr wrap="square">
            <a:spAutoFit/>
          </a:bodyPr>
          <a:lstStyle/>
          <a:p>
            <a:r>
              <a:rPr lang="en-GB" sz="1000" i="1" dirty="0"/>
              <a:t>Trussell J. Contraceptive efficacy. In: Hatcher RA, Trussell J, Stewart R. Contraceptive Technology, ed 17. NY: Ardent Media, 1998;800-801</a:t>
            </a:r>
          </a:p>
        </p:txBody>
      </p:sp>
    </p:spTree>
    <p:extLst>
      <p:ext uri="{BB962C8B-B14F-4D97-AF65-F5344CB8AC3E}">
        <p14:creationId xmlns:p14="http://schemas.microsoft.com/office/powerpoint/2010/main" val="2957395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err="1">
                <a:solidFill>
                  <a:schemeClr val="tx2"/>
                </a:solidFill>
              </a:rPr>
              <a:t>BesT</a:t>
            </a:r>
            <a:r>
              <a:rPr lang="en-GB" b="1" dirty="0">
                <a:solidFill>
                  <a:schemeClr val="tx2"/>
                </a:solidFill>
              </a:rPr>
              <a:t> method of contraception?</a:t>
            </a:r>
            <a:endParaRPr lang="en-GB" dirty="0"/>
          </a:p>
        </p:txBody>
      </p:sp>
      <p:pic>
        <p:nvPicPr>
          <p:cNvPr id="4" name="Picture 3">
            <a:extLst>
              <a:ext uri="{FF2B5EF4-FFF2-40B4-BE49-F238E27FC236}">
                <a16:creationId xmlns:a16="http://schemas.microsoft.com/office/drawing/2014/main" id="{4C1A0F89-DDA9-174D-9E67-722E47D52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9370" y="1523677"/>
            <a:ext cx="6355254" cy="5089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49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95003" y="245082"/>
            <a:ext cx="11601203" cy="639821"/>
          </a:xfrm>
        </p:spPr>
        <p:txBody>
          <a:bodyPr>
            <a:normAutofit fontScale="90000"/>
          </a:bodyPr>
          <a:lstStyle/>
          <a:p>
            <a:r>
              <a:rPr lang="en-GB" b="1" dirty="0"/>
              <a:t>Which type of birth control should I choose?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a:bodyPr>
          <a:lstStyle/>
          <a:p>
            <a:r>
              <a:rPr lang="en-GB" dirty="0"/>
              <a:t>How well it prevents pregnancy</a:t>
            </a:r>
          </a:p>
          <a:p>
            <a:r>
              <a:rPr lang="en-GB" dirty="0"/>
              <a:t>How often you have to use it</a:t>
            </a:r>
          </a:p>
          <a:p>
            <a:r>
              <a:rPr lang="en-GB" dirty="0"/>
              <a:t>How easy it is to get</a:t>
            </a:r>
          </a:p>
          <a:p>
            <a:r>
              <a:rPr lang="en-GB" dirty="0"/>
              <a:t>How easy it is to use </a:t>
            </a:r>
          </a:p>
          <a:p>
            <a:r>
              <a:rPr lang="en-GB" dirty="0"/>
              <a:t>Whether it has benefits besides preventing pregnancy</a:t>
            </a:r>
          </a:p>
          <a:p>
            <a:r>
              <a:rPr lang="en-GB" dirty="0"/>
              <a:t>Its side effects or downsides </a:t>
            </a:r>
          </a:p>
          <a:p>
            <a:r>
              <a:rPr lang="en-GB" dirty="0"/>
              <a:t>How much it costs </a:t>
            </a:r>
          </a:p>
          <a:p>
            <a:r>
              <a:rPr lang="en-GB" dirty="0"/>
              <a:t>I want to get pregnant in the future</a:t>
            </a:r>
          </a:p>
          <a:p>
            <a:r>
              <a:rPr lang="en-GB" dirty="0"/>
              <a:t>How soon I might get pregnant </a:t>
            </a:r>
          </a:p>
          <a:p>
            <a:endParaRPr lang="en-GB" dirty="0"/>
          </a:p>
        </p:txBody>
      </p:sp>
    </p:spTree>
    <p:extLst>
      <p:ext uri="{BB962C8B-B14F-4D97-AF65-F5344CB8AC3E}">
        <p14:creationId xmlns:p14="http://schemas.microsoft.com/office/powerpoint/2010/main" val="3865600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534390" y="245082"/>
            <a:ext cx="10971810" cy="639821"/>
          </a:xfrm>
        </p:spPr>
        <p:txBody>
          <a:bodyPr>
            <a:normAutofit fontScale="90000"/>
          </a:bodyPr>
          <a:lstStyle/>
          <a:p>
            <a:r>
              <a:rPr lang="en-GB" b="1" dirty="0"/>
              <a:t>Contraception: </a:t>
            </a:r>
            <a:r>
              <a:rPr lang="en-GB" b="1" dirty="0" err="1"/>
              <a:t>Counseling</a:t>
            </a:r>
            <a:r>
              <a:rPr lang="en-GB" b="1" dirty="0"/>
              <a:t> and selection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lnSpcReduction="10000"/>
          </a:bodyPr>
          <a:lstStyle/>
          <a:p>
            <a:r>
              <a:rPr lang="en-GB" dirty="0"/>
              <a:t>One fit to all???</a:t>
            </a:r>
          </a:p>
          <a:p>
            <a:endParaRPr lang="en-GB" dirty="0"/>
          </a:p>
          <a:p>
            <a:r>
              <a:rPr lang="en-GB" b="1" dirty="0"/>
              <a:t>GOALS </a:t>
            </a:r>
            <a:endParaRPr lang="en-GB" dirty="0"/>
          </a:p>
          <a:p>
            <a:r>
              <a:rPr lang="en-GB" dirty="0"/>
              <a:t>preventing unintended pregnancy</a:t>
            </a:r>
          </a:p>
          <a:p>
            <a:r>
              <a:rPr lang="en-GB" b="1" dirty="0"/>
              <a:t>Personalized </a:t>
            </a:r>
            <a:r>
              <a:rPr lang="en-GB" b="1" dirty="0" err="1"/>
              <a:t>counseling</a:t>
            </a:r>
            <a:r>
              <a:rPr lang="en-GB" b="1" dirty="0"/>
              <a:t> with shared decision making </a:t>
            </a:r>
            <a:endParaRPr lang="en-GB" dirty="0"/>
          </a:p>
          <a:p>
            <a:r>
              <a:rPr lang="en-GB" b="1" dirty="0"/>
              <a:t>Establish rapport </a:t>
            </a:r>
            <a:endParaRPr lang="en-GB" dirty="0"/>
          </a:p>
          <a:p>
            <a:r>
              <a:rPr lang="en-GB" b="1" dirty="0"/>
              <a:t>Identify patient-</a:t>
            </a:r>
            <a:r>
              <a:rPr lang="en-GB" b="1" dirty="0" err="1"/>
              <a:t>centered</a:t>
            </a:r>
            <a:r>
              <a:rPr lang="en-GB" b="1" dirty="0"/>
              <a:t> reproductive goals </a:t>
            </a:r>
          </a:p>
          <a:p>
            <a:r>
              <a:rPr lang="en-GB" b="1" dirty="0"/>
              <a:t>Identify patients who wish to prevent pregnancy now </a:t>
            </a:r>
            <a:endParaRPr lang="en-GB" dirty="0"/>
          </a:p>
          <a:p>
            <a:r>
              <a:rPr lang="en-GB" dirty="0"/>
              <a:t>One Key Question" in which women are asked if they would like to become pregnant in the next year </a:t>
            </a:r>
          </a:p>
          <a:p>
            <a:r>
              <a:rPr lang="en-GB" b="1" dirty="0"/>
              <a:t>Reproductive life plan </a:t>
            </a:r>
            <a:endParaRPr lang="en-GB" dirty="0"/>
          </a:p>
          <a:p>
            <a:r>
              <a:rPr lang="en-GB" b="1" dirty="0"/>
              <a:t>Opportunity for preconception </a:t>
            </a:r>
            <a:r>
              <a:rPr lang="en-GB" b="1" dirty="0" err="1"/>
              <a:t>counseling</a:t>
            </a:r>
            <a:r>
              <a:rPr lang="en-GB" b="1" dirty="0"/>
              <a:t> </a:t>
            </a:r>
            <a:endParaRPr lang="en-GB" dirty="0"/>
          </a:p>
          <a:p>
            <a:r>
              <a:rPr lang="en-GB" b="1" dirty="0"/>
              <a:t>Document medical history/potential contraindications </a:t>
            </a:r>
            <a:endParaRPr lang="en-GB" dirty="0"/>
          </a:p>
          <a:p>
            <a:endParaRPr lang="en-GB" dirty="0"/>
          </a:p>
        </p:txBody>
      </p:sp>
    </p:spTree>
    <p:extLst>
      <p:ext uri="{BB962C8B-B14F-4D97-AF65-F5344CB8AC3E}">
        <p14:creationId xmlns:p14="http://schemas.microsoft.com/office/powerpoint/2010/main" val="4140004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522514" y="245082"/>
            <a:ext cx="10983686" cy="639821"/>
          </a:xfrm>
        </p:spPr>
        <p:txBody>
          <a:bodyPr>
            <a:normAutofit fontScale="90000"/>
          </a:bodyPr>
          <a:lstStyle/>
          <a:p>
            <a:r>
              <a:rPr lang="en-GB" b="1" dirty="0"/>
              <a:t>THE SHARED DECISION-MAKING PROCESS </a:t>
            </a:r>
            <a:endParaRPr lang="en-GB" dirty="0">
              <a:effectLst/>
            </a:endParaRP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fontScale="92500" lnSpcReduction="10000"/>
          </a:bodyPr>
          <a:lstStyle/>
          <a:p>
            <a:r>
              <a:rPr lang="en-GB" b="1" dirty="0"/>
              <a:t>Initiate the conversation </a:t>
            </a:r>
            <a:endParaRPr lang="en-GB" dirty="0"/>
          </a:p>
          <a:p>
            <a:r>
              <a:rPr lang="en-GB" b="1" dirty="0"/>
              <a:t>Elicit informed preferences</a:t>
            </a:r>
          </a:p>
          <a:p>
            <a:r>
              <a:rPr lang="en-GB" dirty="0"/>
              <a:t>How they are taken </a:t>
            </a:r>
          </a:p>
          <a:p>
            <a:r>
              <a:rPr lang="en-GB" dirty="0"/>
              <a:t>How often they are taken </a:t>
            </a:r>
          </a:p>
          <a:p>
            <a:r>
              <a:rPr lang="en-GB" dirty="0"/>
              <a:t>Efficacy </a:t>
            </a:r>
          </a:p>
          <a:p>
            <a:r>
              <a:rPr lang="en-GB" dirty="0"/>
              <a:t>Effect on menstrual bleeding (including regularity and flow) </a:t>
            </a:r>
          </a:p>
          <a:p>
            <a:r>
              <a:rPr lang="en-GB" dirty="0"/>
              <a:t>Other side effects </a:t>
            </a:r>
          </a:p>
          <a:p>
            <a:r>
              <a:rPr lang="en-GB" dirty="0" err="1"/>
              <a:t>Noncontraceptive</a:t>
            </a:r>
            <a:r>
              <a:rPr lang="en-GB" dirty="0"/>
              <a:t> benefits </a:t>
            </a:r>
          </a:p>
          <a:p>
            <a:r>
              <a:rPr lang="en-GB" dirty="0"/>
              <a:t>Privacy </a:t>
            </a:r>
          </a:p>
          <a:p>
            <a:r>
              <a:rPr lang="en-GB" dirty="0"/>
              <a:t>Effect on future fertility </a:t>
            </a:r>
          </a:p>
          <a:p>
            <a:r>
              <a:rPr lang="en-GB" b="1" dirty="0"/>
              <a:t>Discuss method characteristics </a:t>
            </a:r>
            <a:endParaRPr lang="en-GB" dirty="0"/>
          </a:p>
          <a:p>
            <a:pPr lvl="1"/>
            <a:r>
              <a:rPr lang="en-GB" b="1" dirty="0"/>
              <a:t>Side effect etc. </a:t>
            </a:r>
          </a:p>
          <a:p>
            <a:r>
              <a:rPr lang="en-GB" b="1" dirty="0"/>
              <a:t>Assess risk of sexually transmitted infections </a:t>
            </a:r>
            <a:endParaRPr lang="en-GB" dirty="0"/>
          </a:p>
          <a:p>
            <a:endParaRPr lang="en-GB" dirty="0"/>
          </a:p>
          <a:p>
            <a:endParaRPr lang="en-GB" dirty="0"/>
          </a:p>
        </p:txBody>
      </p:sp>
    </p:spTree>
    <p:extLst>
      <p:ext uri="{BB962C8B-B14F-4D97-AF65-F5344CB8AC3E}">
        <p14:creationId xmlns:p14="http://schemas.microsoft.com/office/powerpoint/2010/main" val="3375395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t>SPECIAL POPULATIONS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678129"/>
          </a:xfrm>
        </p:spPr>
        <p:txBody>
          <a:bodyPr>
            <a:normAutofit fontScale="92500" lnSpcReduction="10000"/>
          </a:bodyPr>
          <a:lstStyle/>
          <a:p>
            <a:pPr>
              <a:lnSpc>
                <a:spcPct val="150000"/>
              </a:lnSpc>
            </a:pPr>
            <a:r>
              <a:rPr lang="en-GB" b="1" u="sng" dirty="0"/>
              <a:t>Adolescents </a:t>
            </a:r>
            <a:endParaRPr lang="en-GB" u="sng" dirty="0"/>
          </a:p>
          <a:p>
            <a:pPr>
              <a:lnSpc>
                <a:spcPct val="150000"/>
              </a:lnSpc>
            </a:pPr>
            <a:r>
              <a:rPr lang="en-GB" b="1" dirty="0"/>
              <a:t>Postpartum women </a:t>
            </a:r>
            <a:endParaRPr lang="en-GB" dirty="0"/>
          </a:p>
          <a:p>
            <a:pPr>
              <a:lnSpc>
                <a:spcPct val="150000"/>
              </a:lnSpc>
            </a:pPr>
            <a:r>
              <a:rPr lang="en-GB" b="1" dirty="0"/>
              <a:t>Postabortion women </a:t>
            </a:r>
            <a:endParaRPr lang="en-GB" dirty="0"/>
          </a:p>
          <a:p>
            <a:pPr>
              <a:lnSpc>
                <a:spcPct val="150000"/>
              </a:lnSpc>
            </a:pPr>
            <a:r>
              <a:rPr lang="en-GB" b="1" u="sng" dirty="0"/>
              <a:t>Chronic medical conditions </a:t>
            </a:r>
            <a:endParaRPr lang="en-GB" u="sng" dirty="0"/>
          </a:p>
          <a:p>
            <a:pPr>
              <a:lnSpc>
                <a:spcPct val="150000"/>
              </a:lnSpc>
            </a:pPr>
            <a:r>
              <a:rPr lang="en-GB" b="1" u="sng" dirty="0"/>
              <a:t>Obesity</a:t>
            </a:r>
            <a:r>
              <a:rPr lang="en-GB" b="1" dirty="0"/>
              <a:t> </a:t>
            </a:r>
            <a:endParaRPr lang="en-GB" dirty="0"/>
          </a:p>
          <a:p>
            <a:pPr>
              <a:lnSpc>
                <a:spcPct val="150000"/>
              </a:lnSpc>
            </a:pPr>
            <a:r>
              <a:rPr lang="en-GB" b="1" dirty="0"/>
              <a:t>Women with substance use disorders </a:t>
            </a:r>
            <a:endParaRPr lang="en-GB" dirty="0"/>
          </a:p>
          <a:p>
            <a:pPr>
              <a:lnSpc>
                <a:spcPct val="150000"/>
              </a:lnSpc>
            </a:pPr>
            <a:r>
              <a:rPr lang="en-GB" b="1" dirty="0"/>
              <a:t>Women who request IUD or implant removal </a:t>
            </a:r>
            <a:endParaRPr lang="en-GB" dirty="0"/>
          </a:p>
          <a:p>
            <a:pPr>
              <a:lnSpc>
                <a:spcPct val="150000"/>
              </a:lnSpc>
            </a:pPr>
            <a:r>
              <a:rPr lang="en-GB" b="1" dirty="0"/>
              <a:t>Intellectual or physical disability </a:t>
            </a:r>
            <a:endParaRPr lang="en-GB" dirty="0"/>
          </a:p>
          <a:p>
            <a:pPr>
              <a:lnSpc>
                <a:spcPct val="150000"/>
              </a:lnSpc>
            </a:pPr>
            <a:r>
              <a:rPr lang="en-GB" b="1" u="sng" dirty="0"/>
              <a:t>History of cancer </a:t>
            </a:r>
            <a:endParaRPr lang="en-GB" u="sng" dirty="0"/>
          </a:p>
          <a:p>
            <a:pPr>
              <a:lnSpc>
                <a:spcPct val="150000"/>
              </a:lnSpc>
            </a:pPr>
            <a:r>
              <a:rPr lang="en-GB" b="1" dirty="0"/>
              <a:t>Transgender men </a:t>
            </a:r>
            <a:endParaRPr lang="en-GB" dirty="0"/>
          </a:p>
          <a:p>
            <a:endParaRPr lang="en-GB" dirty="0"/>
          </a:p>
        </p:txBody>
      </p:sp>
    </p:spTree>
    <p:extLst>
      <p:ext uri="{BB962C8B-B14F-4D97-AF65-F5344CB8AC3E}">
        <p14:creationId xmlns:p14="http://schemas.microsoft.com/office/powerpoint/2010/main" val="544576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dirty="0"/>
              <a:t>Adolescents</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b="1" dirty="0"/>
              <a:t>CONFIDENTIALITY </a:t>
            </a:r>
            <a:endParaRPr lang="en-GB" dirty="0"/>
          </a:p>
          <a:p>
            <a:r>
              <a:rPr lang="en-GB" dirty="0"/>
              <a:t>Ethical vs Medical vs Legal issue </a:t>
            </a:r>
          </a:p>
          <a:p>
            <a:r>
              <a:rPr lang="en-GB" b="1" dirty="0"/>
              <a:t>Conditional versus unconditional </a:t>
            </a:r>
            <a:endParaRPr lang="en-GB" dirty="0"/>
          </a:p>
          <a:p>
            <a:r>
              <a:rPr lang="en-GB" b="1" dirty="0"/>
              <a:t>Public health perspective </a:t>
            </a:r>
          </a:p>
          <a:p>
            <a:r>
              <a:rPr lang="en-GB" b="1" dirty="0"/>
              <a:t>EXEPTIONS</a:t>
            </a:r>
            <a:endParaRPr lang="en-GB" dirty="0"/>
          </a:p>
          <a:p>
            <a:r>
              <a:rPr lang="en-GB" b="1" dirty="0"/>
              <a:t>Child abuse/neglect </a:t>
            </a:r>
            <a:endParaRPr lang="en-GB" dirty="0"/>
          </a:p>
          <a:p>
            <a:r>
              <a:rPr lang="en-GB" b="1" dirty="0"/>
              <a:t>Suicidal ideation or attempt </a:t>
            </a:r>
            <a:endParaRPr lang="en-GB" dirty="0"/>
          </a:p>
          <a:p>
            <a:r>
              <a:rPr lang="en-GB" b="1" dirty="0"/>
              <a:t>Sexually transmitted infections </a:t>
            </a:r>
            <a:endParaRPr lang="en-GB" dirty="0"/>
          </a:p>
          <a:p>
            <a:r>
              <a:rPr lang="en-GB" b="1" dirty="0"/>
              <a:t>Mental health care </a:t>
            </a:r>
            <a:endParaRPr lang="en-GB" dirty="0"/>
          </a:p>
          <a:p>
            <a:endParaRPr lang="en-GB" dirty="0"/>
          </a:p>
        </p:txBody>
      </p:sp>
    </p:spTree>
    <p:extLst>
      <p:ext uri="{BB962C8B-B14F-4D97-AF65-F5344CB8AC3E}">
        <p14:creationId xmlns:p14="http://schemas.microsoft.com/office/powerpoint/2010/main" val="502942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685800" y="245082"/>
            <a:ext cx="10820400" cy="639821"/>
          </a:xfrm>
        </p:spPr>
        <p:txBody>
          <a:bodyPr>
            <a:normAutofit fontScale="90000"/>
          </a:bodyPr>
          <a:lstStyle/>
          <a:p>
            <a:r>
              <a:rPr lang="en-GB" b="1" dirty="0"/>
              <a:t>MYTHS OF CONTRACEPTIVE COUNSELING </a:t>
            </a:r>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b="1" dirty="0"/>
              <a:t>Unintended pregnancy is not always unwelcome </a:t>
            </a:r>
            <a:endParaRPr lang="en-GB" dirty="0"/>
          </a:p>
          <a:p>
            <a:r>
              <a:rPr lang="en-GB" b="1" dirty="0"/>
              <a:t>Unintended pregnancies are not necessarily unhealthy pregnancies </a:t>
            </a:r>
            <a:endParaRPr lang="en-GB" dirty="0"/>
          </a:p>
          <a:p>
            <a:r>
              <a:rPr lang="en-GB" b="1" dirty="0"/>
              <a:t>Contraceptive efficacy is only one important contraceptive characteristic </a:t>
            </a:r>
            <a:endParaRPr lang="en-GB" dirty="0"/>
          </a:p>
          <a:p>
            <a:endParaRPr lang="en-GB" dirty="0"/>
          </a:p>
        </p:txBody>
      </p:sp>
    </p:spTree>
    <p:extLst>
      <p:ext uri="{BB962C8B-B14F-4D97-AF65-F5344CB8AC3E}">
        <p14:creationId xmlns:p14="http://schemas.microsoft.com/office/powerpoint/2010/main" val="1985325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dirty="0"/>
              <a:t>Case 1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normAutofit lnSpcReduction="10000"/>
          </a:bodyPr>
          <a:lstStyle/>
          <a:p>
            <a:pPr>
              <a:lnSpc>
                <a:spcPct val="150000"/>
              </a:lnSpc>
            </a:pPr>
            <a:r>
              <a:rPr lang="en-GB" b="1" dirty="0"/>
              <a:t>Contraceptive counselling in young patients </a:t>
            </a:r>
          </a:p>
          <a:p>
            <a:pPr>
              <a:lnSpc>
                <a:spcPct val="150000"/>
              </a:lnSpc>
            </a:pPr>
            <a:endParaRPr lang="en-GB" b="1" dirty="0"/>
          </a:p>
          <a:p>
            <a:pPr>
              <a:lnSpc>
                <a:spcPct val="150000"/>
              </a:lnSpc>
            </a:pPr>
            <a:r>
              <a:rPr lang="en-GB" b="1" dirty="0"/>
              <a:t>A 14-year-old girl attends the family planning clinic requesting contraception. She has been using condoms but would like to discuss alternative methods. She has no significant past medical or surgical history and does not take any regular medication. </a:t>
            </a:r>
          </a:p>
          <a:p>
            <a:pPr>
              <a:lnSpc>
                <a:spcPct val="150000"/>
              </a:lnSpc>
            </a:pPr>
            <a:endParaRPr lang="en-GB" b="1" dirty="0"/>
          </a:p>
          <a:p>
            <a:pPr>
              <a:lnSpc>
                <a:spcPct val="150000"/>
              </a:lnSpc>
            </a:pPr>
            <a:endParaRPr lang="en-GB" b="1" dirty="0"/>
          </a:p>
          <a:p>
            <a:pPr>
              <a:lnSpc>
                <a:spcPct val="150000"/>
              </a:lnSpc>
            </a:pPr>
            <a:r>
              <a:rPr lang="en-GB" b="1" dirty="0"/>
              <a:t>How would you assess this patient? </a:t>
            </a:r>
          </a:p>
          <a:p>
            <a:endParaRPr lang="en-GB" dirty="0"/>
          </a:p>
        </p:txBody>
      </p:sp>
    </p:spTree>
    <p:extLst>
      <p:ext uri="{BB962C8B-B14F-4D97-AF65-F5344CB8AC3E}">
        <p14:creationId xmlns:p14="http://schemas.microsoft.com/office/powerpoint/2010/main" val="3370805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b="1" dirty="0"/>
              <a:t>What are the ethical issues in this case?</a:t>
            </a:r>
          </a:p>
          <a:p>
            <a:endParaRPr lang="en-GB" dirty="0"/>
          </a:p>
          <a:p>
            <a:r>
              <a:rPr lang="en-GB" dirty="0"/>
              <a:t>The law in relation to sexual activity in young people and safeguarding </a:t>
            </a:r>
          </a:p>
          <a:p>
            <a:r>
              <a:rPr lang="en-GB" dirty="0"/>
              <a:t>Capacity and consent</a:t>
            </a:r>
            <a:br>
              <a:rPr lang="en-GB" dirty="0"/>
            </a:br>
            <a:endParaRPr lang="en-GB" dirty="0"/>
          </a:p>
          <a:p>
            <a:r>
              <a:rPr lang="en-GB" b="1" dirty="0"/>
              <a:t>What are the contraceptive options for her? </a:t>
            </a:r>
          </a:p>
          <a:p>
            <a:endParaRPr lang="en-GB" dirty="0"/>
          </a:p>
        </p:txBody>
      </p:sp>
    </p:spTree>
    <p:extLst>
      <p:ext uri="{BB962C8B-B14F-4D97-AF65-F5344CB8AC3E}">
        <p14:creationId xmlns:p14="http://schemas.microsoft.com/office/powerpoint/2010/main" val="14356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D20F-6359-8843-ACFA-B50F81E6650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6FFE17C-96F2-CD43-AC60-9C7CB38CA80A}"/>
              </a:ext>
            </a:extLst>
          </p:cNvPr>
          <p:cNvPicPr>
            <a:picLocks noGrp="1" noChangeAspect="1"/>
          </p:cNvPicPr>
          <p:nvPr>
            <p:ph idx="1"/>
          </p:nvPr>
        </p:nvPicPr>
        <p:blipFill>
          <a:blip r:embed="rId2"/>
          <a:stretch>
            <a:fillRect/>
          </a:stretch>
        </p:blipFill>
        <p:spPr>
          <a:xfrm>
            <a:off x="1767944" y="1530985"/>
            <a:ext cx="9445500" cy="4755515"/>
          </a:xfrm>
        </p:spPr>
      </p:pic>
    </p:spTree>
    <p:extLst>
      <p:ext uri="{BB962C8B-B14F-4D97-AF65-F5344CB8AC3E}">
        <p14:creationId xmlns:p14="http://schemas.microsoft.com/office/powerpoint/2010/main" val="88819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dirty="0"/>
              <a:t>Case 2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885947"/>
          </a:xfrm>
        </p:spPr>
        <p:txBody>
          <a:bodyPr/>
          <a:lstStyle/>
          <a:p>
            <a:pPr marL="0" indent="0" algn="ctr">
              <a:lnSpc>
                <a:spcPct val="150000"/>
              </a:lnSpc>
              <a:buNone/>
            </a:pPr>
            <a:r>
              <a:rPr lang="en-GB" dirty="0"/>
              <a:t>Request for permanent contraception </a:t>
            </a:r>
          </a:p>
          <a:p>
            <a:pPr>
              <a:lnSpc>
                <a:spcPct val="150000"/>
              </a:lnSpc>
            </a:pPr>
            <a:r>
              <a:rPr lang="en-GB" dirty="0"/>
              <a:t>A 27-year-old woman attends requesting sterilisation. She is in a long-term relationship and has two children with her current partner both born by caesarean section. She has used barrier contraception in the past and is currently taking the progesterone only pill but now wants a more reliable form of contraception. </a:t>
            </a:r>
          </a:p>
          <a:p>
            <a:endParaRPr lang="en-GB" dirty="0"/>
          </a:p>
          <a:p>
            <a:r>
              <a:rPr lang="en-GB" dirty="0"/>
              <a:t>How would you assess this patient? </a:t>
            </a:r>
          </a:p>
          <a:p>
            <a:r>
              <a:rPr lang="en-GB" dirty="0"/>
              <a:t>What alternatives should be offered? </a:t>
            </a:r>
          </a:p>
          <a:p>
            <a:r>
              <a:rPr lang="en-GB" dirty="0"/>
              <a:t>When should sterilisation be performed? </a:t>
            </a:r>
          </a:p>
          <a:p>
            <a:endParaRPr lang="en-GB" dirty="0"/>
          </a:p>
        </p:txBody>
      </p:sp>
    </p:spTree>
    <p:extLst>
      <p:ext uri="{BB962C8B-B14F-4D97-AF65-F5344CB8AC3E}">
        <p14:creationId xmlns:p14="http://schemas.microsoft.com/office/powerpoint/2010/main" val="2149603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dirty="0"/>
              <a:t>Case 3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lnSpc>
                <a:spcPct val="150000"/>
              </a:lnSpc>
            </a:pPr>
            <a:r>
              <a:rPr lang="en-GB" dirty="0"/>
              <a:t>Emergency contraception </a:t>
            </a:r>
          </a:p>
          <a:p>
            <a:pPr>
              <a:lnSpc>
                <a:spcPct val="150000"/>
              </a:lnSpc>
            </a:pPr>
            <a:r>
              <a:rPr lang="en-GB" dirty="0"/>
              <a:t>A 19-year-old nulliparous woman attends requesting emergency contraception (EC). She had UPSI 48 hours ago and is anxious regarding her risk of pregnancy. She has no significant past medical or surgical history. </a:t>
            </a:r>
          </a:p>
          <a:p>
            <a:pPr>
              <a:lnSpc>
                <a:spcPct val="150000"/>
              </a:lnSpc>
            </a:pPr>
            <a:endParaRPr lang="en-GB" dirty="0"/>
          </a:p>
          <a:p>
            <a:pPr>
              <a:lnSpc>
                <a:spcPct val="150000"/>
              </a:lnSpc>
            </a:pPr>
            <a:r>
              <a:rPr lang="en-GB" dirty="0"/>
              <a:t>How would you assess this patient? </a:t>
            </a:r>
          </a:p>
          <a:p>
            <a:pPr>
              <a:lnSpc>
                <a:spcPct val="150000"/>
              </a:lnSpc>
            </a:pPr>
            <a:r>
              <a:rPr lang="en-GB" dirty="0"/>
              <a:t>Ethical considerations </a:t>
            </a:r>
          </a:p>
          <a:p>
            <a:r>
              <a:rPr lang="en-GB" dirty="0"/>
              <a:t>Options for couples who do not wish to use artificial contraceptives </a:t>
            </a:r>
          </a:p>
          <a:p>
            <a:pPr lvl="1"/>
            <a:r>
              <a:rPr lang="en-GB" dirty="0"/>
              <a:t>Natural contraception </a:t>
            </a:r>
          </a:p>
        </p:txBody>
      </p:sp>
    </p:spTree>
    <p:extLst>
      <p:ext uri="{BB962C8B-B14F-4D97-AF65-F5344CB8AC3E}">
        <p14:creationId xmlns:p14="http://schemas.microsoft.com/office/powerpoint/2010/main" val="28706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dirty="0"/>
              <a:t>Case 4</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lnSpc>
                <a:spcPct val="150000"/>
              </a:lnSpc>
            </a:pPr>
            <a:r>
              <a:rPr lang="en-GB" dirty="0"/>
              <a:t>The most common one</a:t>
            </a:r>
          </a:p>
          <a:p>
            <a:pPr>
              <a:lnSpc>
                <a:spcPct val="150000"/>
              </a:lnSpc>
            </a:pPr>
            <a:r>
              <a:rPr lang="en-GB" dirty="0"/>
              <a:t>A 20-year-old nulliparous woman attends requesting contraception. She is with her boyfriend. She is anxious regarding her risk of pregnancy. She has no significant past medical or surgical history. </a:t>
            </a:r>
          </a:p>
          <a:p>
            <a:endParaRPr lang="en-GB" dirty="0"/>
          </a:p>
          <a:p>
            <a:r>
              <a:rPr lang="en-GB" b="1" dirty="0"/>
              <a:t>How would you assess this couple? </a:t>
            </a:r>
          </a:p>
          <a:p>
            <a:r>
              <a:rPr lang="en-GB" b="1" dirty="0"/>
              <a:t>What are the contraceptive options for her? </a:t>
            </a:r>
          </a:p>
          <a:p>
            <a:endParaRPr lang="en-GB" dirty="0"/>
          </a:p>
        </p:txBody>
      </p:sp>
    </p:spTree>
    <p:extLst>
      <p:ext uri="{BB962C8B-B14F-4D97-AF65-F5344CB8AC3E}">
        <p14:creationId xmlns:p14="http://schemas.microsoft.com/office/powerpoint/2010/main" val="828050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dirty="0"/>
              <a:t>Case 5</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pPr>
              <a:lnSpc>
                <a:spcPct val="150000"/>
              </a:lnSpc>
            </a:pPr>
            <a:r>
              <a:rPr lang="en-GB" dirty="0"/>
              <a:t>The next most common</a:t>
            </a:r>
          </a:p>
          <a:p>
            <a:pPr>
              <a:lnSpc>
                <a:spcPct val="150000"/>
              </a:lnSpc>
            </a:pPr>
            <a:endParaRPr lang="en-GB" dirty="0"/>
          </a:p>
          <a:p>
            <a:pPr>
              <a:lnSpc>
                <a:spcPct val="150000"/>
              </a:lnSpc>
            </a:pPr>
            <a:r>
              <a:rPr lang="en-GB" dirty="0"/>
              <a:t>A 33-year-old woman attends requesting contraception . She is in a long-term relationship and has 2 children with her current partner. She has used barrier contraception in the past and is currently taking the COC. </a:t>
            </a:r>
          </a:p>
          <a:p>
            <a:endParaRPr lang="en-GB" b="1" dirty="0"/>
          </a:p>
          <a:p>
            <a:r>
              <a:rPr lang="en-GB" b="1" dirty="0"/>
              <a:t>How would you assess this couple? </a:t>
            </a:r>
          </a:p>
          <a:p>
            <a:r>
              <a:rPr lang="en-GB" b="1" dirty="0"/>
              <a:t>What are the contraceptive options for her? </a:t>
            </a:r>
          </a:p>
          <a:p>
            <a:pPr>
              <a:lnSpc>
                <a:spcPct val="150000"/>
              </a:lnSpc>
            </a:pPr>
            <a:endParaRPr lang="en-GB" dirty="0"/>
          </a:p>
        </p:txBody>
      </p:sp>
    </p:spTree>
    <p:extLst>
      <p:ext uri="{BB962C8B-B14F-4D97-AF65-F5344CB8AC3E}">
        <p14:creationId xmlns:p14="http://schemas.microsoft.com/office/powerpoint/2010/main" val="2450522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C104-1AB9-CB42-9C54-B0F59557A5A1}"/>
              </a:ext>
            </a:extLst>
          </p:cNvPr>
          <p:cNvSpPr>
            <a:spLocks noGrp="1"/>
          </p:cNvSpPr>
          <p:nvPr>
            <p:ph type="title"/>
          </p:nvPr>
        </p:nvSpPr>
        <p:spPr/>
        <p:txBody>
          <a:bodyPr/>
          <a:lstStyle/>
          <a:p>
            <a:r>
              <a:rPr lang="en-GB" dirty="0"/>
              <a:t>CASE 6</a:t>
            </a:r>
          </a:p>
        </p:txBody>
      </p:sp>
      <p:sp>
        <p:nvSpPr>
          <p:cNvPr id="3" name="Content Placeholder 2">
            <a:extLst>
              <a:ext uri="{FF2B5EF4-FFF2-40B4-BE49-F238E27FC236}">
                <a16:creationId xmlns:a16="http://schemas.microsoft.com/office/drawing/2014/main" id="{86B06C4E-48F1-5E4B-8BA9-6F71BB7F82AF}"/>
              </a:ext>
            </a:extLst>
          </p:cNvPr>
          <p:cNvSpPr>
            <a:spLocks noGrp="1"/>
          </p:cNvSpPr>
          <p:nvPr>
            <p:ph idx="1"/>
          </p:nvPr>
        </p:nvSpPr>
        <p:spPr/>
        <p:txBody>
          <a:bodyPr/>
          <a:lstStyle/>
          <a:p>
            <a:r>
              <a:rPr lang="en-GB" dirty="0"/>
              <a:t>An ethical dilemma :</a:t>
            </a:r>
          </a:p>
          <a:p>
            <a:pPr lvl="1"/>
            <a:r>
              <a:rPr lang="en-GB" dirty="0"/>
              <a:t>In the future a new test that can predict sexual orientation </a:t>
            </a:r>
          </a:p>
          <a:p>
            <a:pPr lvl="1"/>
            <a:endParaRPr lang="en-GB" dirty="0"/>
          </a:p>
          <a:p>
            <a:pPr lvl="1"/>
            <a:endParaRPr lang="en-GB" dirty="0"/>
          </a:p>
          <a:p>
            <a:pPr lvl="1"/>
            <a:r>
              <a:rPr lang="en-GB" dirty="0"/>
              <a:t>??????</a:t>
            </a:r>
          </a:p>
          <a:p>
            <a:endParaRPr lang="en-GB" dirty="0"/>
          </a:p>
        </p:txBody>
      </p:sp>
    </p:spTree>
    <p:extLst>
      <p:ext uri="{BB962C8B-B14F-4D97-AF65-F5344CB8AC3E}">
        <p14:creationId xmlns:p14="http://schemas.microsoft.com/office/powerpoint/2010/main" val="338290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07699-5AEB-A845-A63E-18A366D9AC63}"/>
              </a:ext>
            </a:extLst>
          </p:cNvPr>
          <p:cNvSpPr>
            <a:spLocks noGrp="1"/>
          </p:cNvSpPr>
          <p:nvPr>
            <p:ph idx="1"/>
          </p:nvPr>
        </p:nvSpPr>
        <p:spPr>
          <a:xfrm>
            <a:off x="584200" y="1596572"/>
            <a:ext cx="10820400" cy="6218685"/>
          </a:xfrm>
        </p:spPr>
        <p:txBody>
          <a:bodyPr>
            <a:normAutofit/>
          </a:bodyPr>
          <a:lstStyle/>
          <a:p>
            <a:pPr algn="l"/>
            <a:r>
              <a:rPr lang="en-GB" b="1" i="0" u="none" strike="noStrike" dirty="0">
                <a:solidFill>
                  <a:srgbClr val="333333"/>
                </a:solidFill>
                <a:effectLst/>
                <a:latin typeface="Open Sans" panose="020B0606030504020204" pitchFamily="34" charset="0"/>
              </a:rPr>
              <a:t>1.Which methods of birth control needs a prescription?</a:t>
            </a:r>
          </a:p>
          <a:p>
            <a:pPr algn="l"/>
            <a:r>
              <a:rPr lang="en-GB" b="0" i="0" u="none" strike="noStrike" dirty="0">
                <a:solidFill>
                  <a:srgbClr val="333333"/>
                </a:solidFill>
                <a:effectLst/>
                <a:latin typeface="Open Sans" panose="020B0606030504020204" pitchFamily="34" charset="0"/>
              </a:rPr>
              <a:t>A. Birth control pill</a:t>
            </a:r>
          </a:p>
          <a:p>
            <a:pPr algn="l"/>
            <a:r>
              <a:rPr lang="en-GB" b="0" i="0" u="none" strike="noStrike" dirty="0">
                <a:solidFill>
                  <a:srgbClr val="333333"/>
                </a:solidFill>
                <a:effectLst/>
                <a:latin typeface="Open Sans" panose="020B0606030504020204" pitchFamily="34" charset="0"/>
              </a:rPr>
              <a:t>B. Contraceptive patch</a:t>
            </a:r>
          </a:p>
          <a:p>
            <a:pPr algn="l"/>
            <a:r>
              <a:rPr lang="en-GB" b="0" i="0" u="none" strike="noStrike" dirty="0">
                <a:solidFill>
                  <a:srgbClr val="333333"/>
                </a:solidFill>
                <a:effectLst/>
                <a:latin typeface="Open Sans" panose="020B0606030504020204" pitchFamily="34" charset="0"/>
              </a:rPr>
              <a:t>C. Cervical cap</a:t>
            </a:r>
          </a:p>
          <a:p>
            <a:pPr algn="l"/>
            <a:r>
              <a:rPr lang="en-GB" b="0" i="0" u="none" strike="noStrike" dirty="0">
                <a:solidFill>
                  <a:srgbClr val="333333"/>
                </a:solidFill>
                <a:effectLst/>
                <a:latin typeface="Open Sans" panose="020B0606030504020204" pitchFamily="34" charset="0"/>
              </a:rPr>
              <a:t>D. Diaphragm</a:t>
            </a:r>
          </a:p>
          <a:p>
            <a:pPr algn="l"/>
            <a:r>
              <a:rPr lang="en-GB" b="0" i="0" u="none" strike="noStrike" dirty="0">
                <a:solidFill>
                  <a:srgbClr val="333333"/>
                </a:solidFill>
                <a:effectLst/>
                <a:latin typeface="Open Sans" panose="020B0606030504020204" pitchFamily="34" charset="0"/>
              </a:rPr>
              <a:t>E. All of the above</a:t>
            </a:r>
          </a:p>
          <a:p>
            <a:pPr algn="l"/>
            <a:r>
              <a:rPr lang="en-GB" b="1" i="0" u="none" strike="noStrike" dirty="0">
                <a:solidFill>
                  <a:srgbClr val="333333"/>
                </a:solidFill>
                <a:effectLst/>
                <a:latin typeface="Open Sans" panose="020B0606030504020204" pitchFamily="34" charset="0"/>
              </a:rPr>
              <a:t>2. What do male condoms offer that other forms of birth control do not?</a:t>
            </a:r>
          </a:p>
          <a:p>
            <a:pPr algn="l"/>
            <a:r>
              <a:rPr lang="en-GB" b="0" i="0" u="none" strike="noStrike" dirty="0">
                <a:solidFill>
                  <a:srgbClr val="333333"/>
                </a:solidFill>
                <a:effectLst/>
                <a:latin typeface="Open Sans" panose="020B0606030504020204" pitchFamily="34" charset="0"/>
              </a:rPr>
              <a:t>A. Least chance of failure</a:t>
            </a:r>
          </a:p>
          <a:p>
            <a:pPr algn="l"/>
            <a:r>
              <a:rPr lang="en-GB" b="0" i="0" u="none" strike="noStrike" dirty="0">
                <a:solidFill>
                  <a:srgbClr val="333333"/>
                </a:solidFill>
                <a:effectLst/>
                <a:latin typeface="Open Sans" panose="020B0606030504020204" pitchFamily="34" charset="0"/>
              </a:rPr>
              <a:t>B. Best protection against STIs</a:t>
            </a:r>
          </a:p>
          <a:p>
            <a:pPr algn="l"/>
            <a:r>
              <a:rPr lang="en-GB" b="0" i="0" u="none" strike="noStrike" dirty="0">
                <a:solidFill>
                  <a:srgbClr val="333333"/>
                </a:solidFill>
                <a:effectLst/>
                <a:latin typeface="Open Sans" panose="020B0606030504020204" pitchFamily="34" charset="0"/>
              </a:rPr>
              <a:t>C. Cheapest to use</a:t>
            </a:r>
          </a:p>
          <a:p>
            <a:pPr algn="l"/>
            <a:r>
              <a:rPr lang="en-GB" b="0" i="0" u="none" strike="noStrike" dirty="0">
                <a:solidFill>
                  <a:srgbClr val="333333"/>
                </a:solidFill>
                <a:effectLst/>
                <a:latin typeface="Open Sans" panose="020B0606030504020204" pitchFamily="34" charset="0"/>
              </a:rPr>
              <a:t>D. All of the above</a:t>
            </a:r>
          </a:p>
          <a:p>
            <a:endParaRPr lang="en-GB" dirty="0"/>
          </a:p>
        </p:txBody>
      </p:sp>
    </p:spTree>
    <p:extLst>
      <p:ext uri="{BB962C8B-B14F-4D97-AF65-F5344CB8AC3E}">
        <p14:creationId xmlns:p14="http://schemas.microsoft.com/office/powerpoint/2010/main" val="3006509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53864-7B7B-9A41-BAC7-98CABAA46151}"/>
              </a:ext>
            </a:extLst>
          </p:cNvPr>
          <p:cNvSpPr>
            <a:spLocks noGrp="1"/>
          </p:cNvSpPr>
          <p:nvPr>
            <p:ph idx="1"/>
          </p:nvPr>
        </p:nvSpPr>
        <p:spPr>
          <a:xfrm>
            <a:off x="685800" y="1672046"/>
            <a:ext cx="10820400" cy="4801325"/>
          </a:xfrm>
        </p:spPr>
        <p:txBody>
          <a:bodyPr>
            <a:normAutofit/>
          </a:bodyPr>
          <a:lstStyle/>
          <a:p>
            <a:pPr algn="l"/>
            <a:r>
              <a:rPr lang="en-GB" b="1" i="0" u="none" strike="noStrike" dirty="0">
                <a:solidFill>
                  <a:srgbClr val="333333"/>
                </a:solidFill>
                <a:effectLst/>
                <a:latin typeface="Open Sans" panose="020B0606030504020204" pitchFamily="34" charset="0"/>
              </a:rPr>
              <a:t>3. Besides the condom, which is another barrier method of birth control?</a:t>
            </a:r>
          </a:p>
          <a:p>
            <a:pPr algn="l"/>
            <a:r>
              <a:rPr lang="en-GB" b="0" i="0" u="none" strike="noStrike" dirty="0">
                <a:solidFill>
                  <a:srgbClr val="333333"/>
                </a:solidFill>
                <a:effectLst/>
                <a:latin typeface="Open Sans" panose="020B0606030504020204" pitchFamily="34" charset="0"/>
              </a:rPr>
              <a:t>A. Diaphragm</a:t>
            </a:r>
          </a:p>
          <a:p>
            <a:pPr algn="l"/>
            <a:r>
              <a:rPr lang="en-GB" b="0" i="0" u="none" strike="noStrike" dirty="0">
                <a:solidFill>
                  <a:srgbClr val="333333"/>
                </a:solidFill>
                <a:effectLst/>
                <a:latin typeface="Open Sans" panose="020B0606030504020204" pitchFamily="34" charset="0"/>
              </a:rPr>
              <a:t>B. IUD</a:t>
            </a:r>
          </a:p>
          <a:p>
            <a:pPr algn="l"/>
            <a:r>
              <a:rPr lang="en-GB" b="0" i="0" u="none" strike="noStrike" dirty="0">
                <a:solidFill>
                  <a:srgbClr val="333333"/>
                </a:solidFill>
                <a:effectLst/>
                <a:latin typeface="Open Sans" panose="020B0606030504020204" pitchFamily="34" charset="0"/>
              </a:rPr>
              <a:t>C. Withdrawal</a:t>
            </a:r>
          </a:p>
          <a:p>
            <a:pPr algn="l"/>
            <a:r>
              <a:rPr lang="en-GB" b="0" i="0" u="none" strike="noStrike" dirty="0">
                <a:solidFill>
                  <a:srgbClr val="333333"/>
                </a:solidFill>
                <a:effectLst/>
                <a:latin typeface="Open Sans" panose="020B0606030504020204" pitchFamily="34" charset="0"/>
              </a:rPr>
              <a:t>D. Sterilization</a:t>
            </a:r>
          </a:p>
          <a:p>
            <a:pPr algn="l"/>
            <a:r>
              <a:rPr lang="en-GB" b="1" i="0" u="none" strike="noStrike" dirty="0">
                <a:solidFill>
                  <a:srgbClr val="333333"/>
                </a:solidFill>
                <a:effectLst/>
                <a:latin typeface="Open Sans" panose="020B0606030504020204" pitchFamily="34" charset="0"/>
              </a:rPr>
              <a:t>4. Which type of intrauterine device (IUD) is available?</a:t>
            </a:r>
          </a:p>
          <a:p>
            <a:pPr algn="l"/>
            <a:r>
              <a:rPr lang="en-GB" b="0" i="0" u="none" strike="noStrike" dirty="0">
                <a:solidFill>
                  <a:srgbClr val="333333"/>
                </a:solidFill>
                <a:effectLst/>
                <a:latin typeface="Open Sans" panose="020B0606030504020204" pitchFamily="34" charset="0"/>
              </a:rPr>
              <a:t>A. Copper</a:t>
            </a:r>
          </a:p>
          <a:p>
            <a:pPr algn="l"/>
            <a:r>
              <a:rPr lang="en-GB" b="0" i="0" u="none" strike="noStrike" dirty="0">
                <a:solidFill>
                  <a:srgbClr val="333333"/>
                </a:solidFill>
                <a:effectLst/>
                <a:latin typeface="Open Sans" panose="020B0606030504020204" pitchFamily="34" charset="0"/>
              </a:rPr>
              <a:t>B. Titanium</a:t>
            </a:r>
          </a:p>
          <a:p>
            <a:pPr algn="l"/>
            <a:r>
              <a:rPr lang="en-GB" b="0" i="0" u="none" strike="noStrike" dirty="0">
                <a:solidFill>
                  <a:srgbClr val="333333"/>
                </a:solidFill>
                <a:effectLst/>
                <a:latin typeface="Open Sans" panose="020B0606030504020204" pitchFamily="34" charset="0"/>
              </a:rPr>
              <a:t>C. Hormonal</a:t>
            </a:r>
          </a:p>
          <a:p>
            <a:pPr algn="l"/>
            <a:r>
              <a:rPr lang="en-GB" b="0" i="0" u="none" strike="noStrike" dirty="0">
                <a:solidFill>
                  <a:srgbClr val="333333"/>
                </a:solidFill>
                <a:effectLst/>
                <a:latin typeface="Open Sans" panose="020B0606030504020204" pitchFamily="34" charset="0"/>
              </a:rPr>
              <a:t>D. A and C</a:t>
            </a:r>
          </a:p>
          <a:p>
            <a:pPr algn="l"/>
            <a:r>
              <a:rPr lang="en-GB" b="0" i="0" u="none" strike="noStrike" dirty="0">
                <a:solidFill>
                  <a:srgbClr val="333333"/>
                </a:solidFill>
                <a:effectLst/>
                <a:latin typeface="Open Sans" panose="020B0606030504020204" pitchFamily="34" charset="0"/>
              </a:rPr>
              <a:t>E. All of the above</a:t>
            </a:r>
          </a:p>
          <a:p>
            <a:endParaRPr lang="en-GB" dirty="0"/>
          </a:p>
        </p:txBody>
      </p:sp>
    </p:spTree>
    <p:extLst>
      <p:ext uri="{BB962C8B-B14F-4D97-AF65-F5344CB8AC3E}">
        <p14:creationId xmlns:p14="http://schemas.microsoft.com/office/powerpoint/2010/main" val="2292725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9DEE8-5CEE-694F-BF1D-18FCC6BA75AA}"/>
              </a:ext>
            </a:extLst>
          </p:cNvPr>
          <p:cNvSpPr>
            <a:spLocks noGrp="1"/>
          </p:cNvSpPr>
          <p:nvPr>
            <p:ph idx="1"/>
          </p:nvPr>
        </p:nvSpPr>
        <p:spPr>
          <a:xfrm>
            <a:off x="685800" y="1407886"/>
            <a:ext cx="10820400" cy="5450114"/>
          </a:xfrm>
        </p:spPr>
        <p:txBody>
          <a:bodyPr>
            <a:normAutofit/>
          </a:bodyPr>
          <a:lstStyle/>
          <a:p>
            <a:pPr algn="l"/>
            <a:r>
              <a:rPr lang="en-GB" b="1" i="0" u="none" strike="noStrike" dirty="0">
                <a:solidFill>
                  <a:srgbClr val="333333"/>
                </a:solidFill>
                <a:effectLst/>
                <a:latin typeface="Open Sans" panose="020B0606030504020204" pitchFamily="34" charset="0"/>
              </a:rPr>
              <a:t>5. Which of these is a possible side effect of birth control pills?</a:t>
            </a:r>
          </a:p>
          <a:p>
            <a:pPr algn="l"/>
            <a:r>
              <a:rPr lang="en-GB" b="0" i="0" u="none" strike="noStrike" dirty="0">
                <a:solidFill>
                  <a:srgbClr val="333333"/>
                </a:solidFill>
                <a:effectLst/>
                <a:latin typeface="Open Sans" panose="020B0606030504020204" pitchFamily="34" charset="0"/>
              </a:rPr>
              <a:t>A. Nausea</a:t>
            </a:r>
          </a:p>
          <a:p>
            <a:pPr algn="l"/>
            <a:r>
              <a:rPr lang="en-GB" b="0" i="0" u="none" strike="noStrike" dirty="0">
                <a:solidFill>
                  <a:srgbClr val="333333"/>
                </a:solidFill>
                <a:effectLst/>
                <a:latin typeface="Open Sans" panose="020B0606030504020204" pitchFamily="34" charset="0"/>
              </a:rPr>
              <a:t>B. Irregular bleeding</a:t>
            </a:r>
          </a:p>
          <a:p>
            <a:pPr algn="l"/>
            <a:r>
              <a:rPr lang="en-GB" b="0" i="0" u="none" strike="noStrike" dirty="0">
                <a:solidFill>
                  <a:srgbClr val="333333"/>
                </a:solidFill>
                <a:effectLst/>
                <a:latin typeface="Open Sans" panose="020B0606030504020204" pitchFamily="34" charset="0"/>
              </a:rPr>
              <a:t>C. Headaches</a:t>
            </a:r>
          </a:p>
          <a:p>
            <a:pPr algn="l"/>
            <a:r>
              <a:rPr lang="en-GB" b="0" i="0" u="none" strike="noStrike" dirty="0">
                <a:solidFill>
                  <a:srgbClr val="333333"/>
                </a:solidFill>
                <a:effectLst/>
                <a:latin typeface="Open Sans" panose="020B0606030504020204" pitchFamily="34" charset="0"/>
              </a:rPr>
              <a:t>D. All of the above</a:t>
            </a:r>
          </a:p>
          <a:p>
            <a:pPr algn="l"/>
            <a:r>
              <a:rPr lang="en-GB" b="0" i="0" u="none" strike="noStrike" dirty="0">
                <a:solidFill>
                  <a:srgbClr val="333333"/>
                </a:solidFill>
                <a:effectLst/>
                <a:latin typeface="Open Sans" panose="020B0606030504020204" pitchFamily="34" charset="0"/>
              </a:rPr>
              <a:t>E. None of the above</a:t>
            </a:r>
          </a:p>
          <a:p>
            <a:pPr algn="l"/>
            <a:r>
              <a:rPr lang="en-GB" b="1" i="0" u="none" strike="noStrike" dirty="0">
                <a:solidFill>
                  <a:srgbClr val="333333"/>
                </a:solidFill>
                <a:effectLst/>
                <a:latin typeface="Open Sans" panose="020B0606030504020204" pitchFamily="34" charset="0"/>
              </a:rPr>
              <a:t>6. How long is the vaginal ring left in place?</a:t>
            </a:r>
          </a:p>
          <a:p>
            <a:pPr algn="l"/>
            <a:r>
              <a:rPr lang="en-GB" b="0" i="0" u="none" strike="noStrike" dirty="0">
                <a:solidFill>
                  <a:srgbClr val="333333"/>
                </a:solidFill>
                <a:effectLst/>
                <a:latin typeface="Open Sans" panose="020B0606030504020204" pitchFamily="34" charset="0"/>
              </a:rPr>
              <a:t>A. 1 week</a:t>
            </a:r>
          </a:p>
          <a:p>
            <a:pPr algn="l"/>
            <a:r>
              <a:rPr lang="en-GB" b="0" i="0" u="none" strike="noStrike" dirty="0">
                <a:solidFill>
                  <a:srgbClr val="333333"/>
                </a:solidFill>
                <a:effectLst/>
                <a:latin typeface="Open Sans" panose="020B0606030504020204" pitchFamily="34" charset="0"/>
              </a:rPr>
              <a:t>B. 2 weeks</a:t>
            </a:r>
          </a:p>
          <a:p>
            <a:pPr algn="l"/>
            <a:r>
              <a:rPr lang="en-GB" b="0" i="0" u="none" strike="noStrike" dirty="0">
                <a:solidFill>
                  <a:srgbClr val="333333"/>
                </a:solidFill>
                <a:effectLst/>
                <a:latin typeface="Open Sans" panose="020B0606030504020204" pitchFamily="34" charset="0"/>
              </a:rPr>
              <a:t>C. 3 weeks</a:t>
            </a:r>
          </a:p>
          <a:p>
            <a:pPr algn="l"/>
            <a:r>
              <a:rPr lang="en-GB" b="0" i="0" u="none" strike="noStrike" dirty="0">
                <a:solidFill>
                  <a:srgbClr val="333333"/>
                </a:solidFill>
                <a:effectLst/>
                <a:latin typeface="Open Sans" panose="020B0606030504020204" pitchFamily="34" charset="0"/>
              </a:rPr>
              <a:t>D. 3 months</a:t>
            </a:r>
          </a:p>
          <a:p>
            <a:endParaRPr lang="en-GB" dirty="0"/>
          </a:p>
        </p:txBody>
      </p:sp>
    </p:spTree>
    <p:extLst>
      <p:ext uri="{BB962C8B-B14F-4D97-AF65-F5344CB8AC3E}">
        <p14:creationId xmlns:p14="http://schemas.microsoft.com/office/powerpoint/2010/main" val="3609305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71F1-F7CD-0541-8BDA-CCB2748304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B84703-0E02-BA4A-8DC9-886D342F32F2}"/>
              </a:ext>
            </a:extLst>
          </p:cNvPr>
          <p:cNvSpPr>
            <a:spLocks noGrp="1"/>
          </p:cNvSpPr>
          <p:nvPr>
            <p:ph idx="1"/>
          </p:nvPr>
        </p:nvSpPr>
        <p:spPr/>
        <p:txBody>
          <a:bodyPr>
            <a:normAutofit lnSpcReduction="10000"/>
          </a:bodyPr>
          <a:lstStyle/>
          <a:p>
            <a:pPr algn="l"/>
            <a:r>
              <a:rPr lang="en-GB" b="1" i="0" u="none" strike="noStrike" dirty="0">
                <a:solidFill>
                  <a:srgbClr val="333333"/>
                </a:solidFill>
                <a:effectLst/>
                <a:latin typeface="Open Sans" panose="020B0606030504020204" pitchFamily="34" charset="0"/>
              </a:rPr>
              <a:t>7. Which of these methods is called natural family planning?</a:t>
            </a:r>
          </a:p>
          <a:p>
            <a:pPr algn="l"/>
            <a:r>
              <a:rPr lang="en-GB" b="0" i="0" u="none" strike="noStrike" dirty="0">
                <a:solidFill>
                  <a:srgbClr val="333333"/>
                </a:solidFill>
                <a:effectLst/>
                <a:latin typeface="Open Sans" panose="020B0606030504020204" pitchFamily="34" charset="0"/>
              </a:rPr>
              <a:t>A. Tracking basal temperature</a:t>
            </a:r>
          </a:p>
          <a:p>
            <a:pPr algn="l"/>
            <a:r>
              <a:rPr lang="en-GB" b="0" i="0" u="none" strike="noStrike" dirty="0">
                <a:solidFill>
                  <a:srgbClr val="333333"/>
                </a:solidFill>
                <a:effectLst/>
                <a:latin typeface="Open Sans" panose="020B0606030504020204" pitchFamily="34" charset="0"/>
              </a:rPr>
              <a:t>B. Tracking changes in cervical mucus</a:t>
            </a:r>
          </a:p>
          <a:p>
            <a:pPr algn="l"/>
            <a:r>
              <a:rPr lang="en-GB" b="0" i="0" u="none" strike="noStrike" dirty="0">
                <a:solidFill>
                  <a:srgbClr val="333333"/>
                </a:solidFill>
                <a:effectLst/>
                <a:latin typeface="Open Sans" panose="020B0606030504020204" pitchFamily="34" charset="0"/>
              </a:rPr>
              <a:t>C. Tracking the menstrual cycle on a calendar</a:t>
            </a:r>
          </a:p>
          <a:p>
            <a:pPr algn="l"/>
            <a:r>
              <a:rPr lang="en-GB" b="0" i="0" u="none" strike="noStrike" dirty="0">
                <a:solidFill>
                  <a:srgbClr val="333333"/>
                </a:solidFill>
                <a:effectLst/>
                <a:latin typeface="Open Sans" panose="020B0606030504020204" pitchFamily="34" charset="0"/>
              </a:rPr>
              <a:t>D. All of the above</a:t>
            </a:r>
          </a:p>
          <a:p>
            <a:pPr algn="l"/>
            <a:r>
              <a:rPr lang="en-GB" b="1" i="0" u="none" strike="noStrike" dirty="0">
                <a:solidFill>
                  <a:srgbClr val="333333"/>
                </a:solidFill>
                <a:effectLst/>
                <a:latin typeface="Open Sans" panose="020B0606030504020204" pitchFamily="34" charset="0"/>
              </a:rPr>
              <a:t>8. Which of these methods of sterilization is permanent?</a:t>
            </a:r>
          </a:p>
          <a:p>
            <a:pPr algn="l"/>
            <a:r>
              <a:rPr lang="en-GB" b="0" i="0" u="none" strike="noStrike" dirty="0">
                <a:solidFill>
                  <a:srgbClr val="333333"/>
                </a:solidFill>
                <a:effectLst/>
                <a:latin typeface="Open Sans" panose="020B0606030504020204" pitchFamily="34" charset="0"/>
              </a:rPr>
              <a:t>A. Tubal sterilization</a:t>
            </a:r>
          </a:p>
          <a:p>
            <a:pPr algn="l"/>
            <a:r>
              <a:rPr lang="en-GB" b="0" i="0" u="none" strike="noStrike" dirty="0">
                <a:solidFill>
                  <a:srgbClr val="333333"/>
                </a:solidFill>
                <a:effectLst/>
                <a:latin typeface="Open Sans" panose="020B0606030504020204" pitchFamily="34" charset="0"/>
              </a:rPr>
              <a:t>B. Vasectomy</a:t>
            </a:r>
          </a:p>
          <a:p>
            <a:pPr algn="l"/>
            <a:r>
              <a:rPr lang="en-GB" b="0" i="0" u="none" strike="noStrike" dirty="0">
                <a:solidFill>
                  <a:srgbClr val="333333"/>
                </a:solidFill>
                <a:effectLst/>
                <a:latin typeface="Open Sans" panose="020B0606030504020204" pitchFamily="34" charset="0"/>
              </a:rPr>
              <a:t>C. A and B</a:t>
            </a:r>
          </a:p>
          <a:p>
            <a:pPr algn="l"/>
            <a:r>
              <a:rPr lang="en-GB" b="0" i="0" u="none" strike="noStrike" dirty="0">
                <a:solidFill>
                  <a:srgbClr val="333333"/>
                </a:solidFill>
                <a:effectLst/>
                <a:latin typeface="Open Sans" panose="020B0606030504020204" pitchFamily="34" charset="0"/>
              </a:rPr>
              <a:t>D. None of the above</a:t>
            </a:r>
          </a:p>
          <a:p>
            <a:endParaRPr lang="en-GB" dirty="0"/>
          </a:p>
        </p:txBody>
      </p:sp>
    </p:spTree>
    <p:extLst>
      <p:ext uri="{BB962C8B-B14F-4D97-AF65-F5344CB8AC3E}">
        <p14:creationId xmlns:p14="http://schemas.microsoft.com/office/powerpoint/2010/main" val="16069276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r>
              <a:rPr lang="en-GB" b="1" i="1" dirty="0">
                <a:solidFill>
                  <a:schemeClr val="tx2"/>
                </a:solidFill>
              </a:rPr>
              <a:t>References</a:t>
            </a:r>
            <a:endParaRPr lang="en-GB" dirty="0"/>
          </a:p>
        </p:txBody>
      </p:sp>
      <p:sp>
        <p:nvSpPr>
          <p:cNvPr id="4" name="Content Placeholder 3">
            <a:extLst>
              <a:ext uri="{FF2B5EF4-FFF2-40B4-BE49-F238E27FC236}">
                <a16:creationId xmlns:a16="http://schemas.microsoft.com/office/drawing/2014/main" id="{C11973C6-BB94-E74D-B375-E41029852853}"/>
              </a:ext>
            </a:extLst>
          </p:cNvPr>
          <p:cNvSpPr>
            <a:spLocks noGrp="1"/>
          </p:cNvSpPr>
          <p:nvPr>
            <p:ph idx="1"/>
          </p:nvPr>
        </p:nvSpPr>
        <p:spPr>
          <a:xfrm>
            <a:off x="457200" y="1600200"/>
            <a:ext cx="8229600" cy="4525963"/>
          </a:xfrm>
        </p:spPr>
        <p:style>
          <a:lnRef idx="1">
            <a:schemeClr val="accent5"/>
          </a:lnRef>
          <a:fillRef idx="2">
            <a:schemeClr val="accent5"/>
          </a:fillRef>
          <a:effectRef idx="1">
            <a:schemeClr val="accent5"/>
          </a:effectRef>
          <a:fontRef idx="minor">
            <a:schemeClr val="dk1"/>
          </a:fontRef>
        </p:style>
        <p:txBody>
          <a:bodyPr/>
          <a:lstStyle/>
          <a:p>
            <a:pPr>
              <a:defRPr/>
            </a:pPr>
            <a:r>
              <a:rPr lang="en-US" dirty="0">
                <a:solidFill>
                  <a:schemeClr val="bg1"/>
                </a:solidFill>
                <a:hlinkClick r:id="rId2"/>
              </a:rPr>
              <a:t>www.ffprhc.org.uk</a:t>
            </a:r>
            <a:endParaRPr lang="en-US" dirty="0">
              <a:solidFill>
                <a:schemeClr val="bg1"/>
              </a:solidFill>
            </a:endParaRPr>
          </a:p>
          <a:p>
            <a:pPr>
              <a:defRPr/>
            </a:pPr>
            <a:r>
              <a:rPr lang="en-US" dirty="0">
                <a:solidFill>
                  <a:schemeClr val="bg1"/>
                </a:solidFill>
                <a:hlinkClick r:id="rId3"/>
              </a:rPr>
              <a:t>www.uptodate.com</a:t>
            </a:r>
            <a:endParaRPr lang="en-US" dirty="0">
              <a:solidFill>
                <a:schemeClr val="bg1"/>
              </a:solidFill>
            </a:endParaRPr>
          </a:p>
          <a:p>
            <a:pPr marL="0" indent="0">
              <a:buNone/>
              <a:defRPr/>
            </a:pPr>
            <a:endParaRPr lang="en-US" dirty="0">
              <a:solidFill>
                <a:schemeClr val="bg1"/>
              </a:solidFill>
            </a:endParaRPr>
          </a:p>
          <a:p>
            <a:pPr>
              <a:defRPr/>
            </a:pPr>
            <a:r>
              <a:rPr lang="en-US" dirty="0"/>
              <a:t>John Guillebaud: The Pill</a:t>
            </a:r>
          </a:p>
          <a:p>
            <a:pPr>
              <a:defRPr/>
            </a:pPr>
            <a:endParaRPr lang="en-US" dirty="0"/>
          </a:p>
          <a:p>
            <a:pPr>
              <a:defRPr/>
            </a:pPr>
            <a:r>
              <a:rPr lang="en-US" dirty="0"/>
              <a:t>UK Mec Guidelines</a:t>
            </a:r>
          </a:p>
          <a:p>
            <a:pPr>
              <a:defRPr/>
            </a:pPr>
            <a:endParaRPr lang="en-US" dirty="0"/>
          </a:p>
          <a:p>
            <a:pPr>
              <a:defRPr/>
            </a:pPr>
            <a:r>
              <a:rPr lang="en-US" dirty="0"/>
              <a:t>Nice Guidelines on LARC</a:t>
            </a:r>
          </a:p>
          <a:p>
            <a:endParaRPr lang="en-GB" dirty="0"/>
          </a:p>
        </p:txBody>
      </p:sp>
    </p:spTree>
    <p:extLst>
      <p:ext uri="{BB962C8B-B14F-4D97-AF65-F5344CB8AC3E}">
        <p14:creationId xmlns:p14="http://schemas.microsoft.com/office/powerpoint/2010/main" val="330602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CCBB-F5BB-AC4A-A03F-7BFD5FA6D5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EECE665-03AB-5D45-87E9-FF5BAE779A3F}"/>
              </a:ext>
            </a:extLst>
          </p:cNvPr>
          <p:cNvSpPr>
            <a:spLocks noGrp="1"/>
          </p:cNvSpPr>
          <p:nvPr>
            <p:ph idx="1"/>
          </p:nvPr>
        </p:nvSpPr>
        <p:spPr/>
        <p:txBody>
          <a:bodyPr/>
          <a:lstStyle/>
          <a:p>
            <a:endParaRPr lang="en-GB"/>
          </a:p>
        </p:txBody>
      </p:sp>
      <p:pic>
        <p:nvPicPr>
          <p:cNvPr id="2050" name="Picture 2">
            <a:extLst>
              <a:ext uri="{FF2B5EF4-FFF2-40B4-BE49-F238E27FC236}">
                <a16:creationId xmlns:a16="http://schemas.microsoft.com/office/drawing/2014/main" id="{8ABC5511-110F-FA4E-A9B4-7A6ECD5F8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927100"/>
            <a:ext cx="8890000" cy="50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182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639821"/>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endParaRPr lang="en-GB" dirty="0"/>
          </a:p>
        </p:txBody>
      </p:sp>
      <p:pic>
        <p:nvPicPr>
          <p:cNvPr id="4" name="Picture 2">
            <a:extLst>
              <a:ext uri="{FF2B5EF4-FFF2-40B4-BE49-F238E27FC236}">
                <a16:creationId xmlns:a16="http://schemas.microsoft.com/office/drawing/2014/main" id="{648164C9-2841-4B40-9D1E-05F111B1E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301" y="443416"/>
            <a:ext cx="6795397" cy="5533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55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ED9-B686-6D4E-B194-88873BAFED5C}"/>
              </a:ext>
            </a:extLst>
          </p:cNvPr>
          <p:cNvSpPr>
            <a:spLocks noGrp="1"/>
          </p:cNvSpPr>
          <p:nvPr>
            <p:ph type="title"/>
          </p:nvPr>
        </p:nvSpPr>
        <p:spPr>
          <a:xfrm>
            <a:off x="2895600" y="245082"/>
            <a:ext cx="8610600" cy="948230"/>
          </a:xfrm>
        </p:spPr>
        <p:txBody>
          <a:bodyPr>
            <a:normAutofit/>
          </a:bodyPr>
          <a:lstStyle/>
          <a:p>
            <a:r>
              <a:rPr lang="en-GB" sz="5400" b="1" dirty="0">
                <a:solidFill>
                  <a:schemeClr val="tx2"/>
                </a:solidFill>
                <a:latin typeface="Berlin Sans FB Demi" pitchFamily="34" charset="0"/>
              </a:rPr>
              <a:t>Why should </a:t>
            </a:r>
            <a:r>
              <a:rPr lang="el-GR" sz="5400" b="1" dirty="0">
                <a:solidFill>
                  <a:schemeClr val="tx2"/>
                </a:solidFill>
                <a:latin typeface="Berlin Sans FB Demi" pitchFamily="34" charset="0"/>
              </a:rPr>
              <a:t>Ι</a:t>
            </a:r>
            <a:r>
              <a:rPr lang="en-GB" sz="5400" b="1" dirty="0">
                <a:solidFill>
                  <a:schemeClr val="tx2"/>
                </a:solidFill>
                <a:latin typeface="Berlin Sans FB Demi" pitchFamily="34" charset="0"/>
              </a:rPr>
              <a:t> </a:t>
            </a:r>
            <a:r>
              <a:rPr lang="en-US" sz="5400" b="1" dirty="0">
                <a:solidFill>
                  <a:schemeClr val="tx2"/>
                </a:solidFill>
                <a:latin typeface="Berlin Sans FB Demi" pitchFamily="34" charset="0"/>
              </a:rPr>
              <a:t>L</a:t>
            </a:r>
            <a:r>
              <a:rPr lang="en-GB" sz="5400" b="1" dirty="0">
                <a:solidFill>
                  <a:schemeClr val="tx2"/>
                </a:solidFill>
                <a:latin typeface="Berlin Sans FB Demi" pitchFamily="34" charset="0"/>
              </a:rPr>
              <a:t>earn ?</a:t>
            </a:r>
          </a:p>
        </p:txBody>
      </p:sp>
      <p:sp>
        <p:nvSpPr>
          <p:cNvPr id="3" name="Content Placeholder 2">
            <a:extLst>
              <a:ext uri="{FF2B5EF4-FFF2-40B4-BE49-F238E27FC236}">
                <a16:creationId xmlns:a16="http://schemas.microsoft.com/office/drawing/2014/main" id="{45FDB27F-AAD3-DB47-BE67-64E57E6D0B23}"/>
              </a:ext>
            </a:extLst>
          </p:cNvPr>
          <p:cNvSpPr>
            <a:spLocks noGrp="1"/>
          </p:cNvSpPr>
          <p:nvPr>
            <p:ph idx="1"/>
          </p:nvPr>
        </p:nvSpPr>
        <p:spPr>
          <a:xfrm>
            <a:off x="685800" y="1179871"/>
            <a:ext cx="10820400" cy="5038815"/>
          </a:xfrm>
        </p:spPr>
        <p:txBody>
          <a:bodyPr/>
          <a:lstStyle/>
          <a:p>
            <a:r>
              <a:rPr lang="en-GB" dirty="0"/>
              <a:t>Prescribe contraception confidently</a:t>
            </a:r>
          </a:p>
          <a:p>
            <a:endParaRPr lang="en-GB" dirty="0"/>
          </a:p>
          <a:p>
            <a:r>
              <a:rPr lang="en-GB" dirty="0"/>
              <a:t>Provide good patient care</a:t>
            </a:r>
          </a:p>
          <a:p>
            <a:pPr lvl="3"/>
            <a:r>
              <a:rPr lang="en-GB" dirty="0"/>
              <a:t>avoid pregnancy</a:t>
            </a:r>
          </a:p>
          <a:p>
            <a:pPr lvl="3"/>
            <a:r>
              <a:rPr lang="en-GB" dirty="0"/>
              <a:t>avoid STI</a:t>
            </a:r>
          </a:p>
          <a:p>
            <a:endParaRPr lang="en-GB" dirty="0"/>
          </a:p>
          <a:p>
            <a:r>
              <a:rPr lang="en-GB" dirty="0"/>
              <a:t>Practice medicine with </a:t>
            </a:r>
            <a:r>
              <a:rPr lang="en-GB" b="1" dirty="0"/>
              <a:t>NO</a:t>
            </a:r>
            <a:r>
              <a:rPr lang="en-GB" dirty="0"/>
              <a:t> medico-legal issues</a:t>
            </a:r>
          </a:p>
          <a:p>
            <a:pPr lvl="3"/>
            <a:r>
              <a:rPr lang="en-GB" dirty="0"/>
              <a:t>avoid drug interaction</a:t>
            </a:r>
          </a:p>
          <a:p>
            <a:pPr lvl="3"/>
            <a:r>
              <a:rPr lang="en-GB" dirty="0"/>
              <a:t>under 16s</a:t>
            </a:r>
          </a:p>
          <a:p>
            <a:endParaRPr lang="en-GB" dirty="0"/>
          </a:p>
        </p:txBody>
      </p:sp>
      <p:sp>
        <p:nvSpPr>
          <p:cNvPr id="4" name="TextBox 3">
            <a:extLst>
              <a:ext uri="{FF2B5EF4-FFF2-40B4-BE49-F238E27FC236}">
                <a16:creationId xmlns:a16="http://schemas.microsoft.com/office/drawing/2014/main" id="{C5504292-A73B-6F4B-930A-3AAB0F0CD773}"/>
              </a:ext>
            </a:extLst>
          </p:cNvPr>
          <p:cNvSpPr txBox="1"/>
          <p:nvPr/>
        </p:nvSpPr>
        <p:spPr>
          <a:xfrm>
            <a:off x="2620644" y="2274838"/>
            <a:ext cx="7556509"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6000" b="1" dirty="0">
                <a:solidFill>
                  <a:schemeClr val="bg1"/>
                </a:solidFill>
              </a:rPr>
              <a:t>Why should </a:t>
            </a:r>
            <a:r>
              <a:rPr lang="el-GR" sz="6000" b="1" dirty="0">
                <a:solidFill>
                  <a:schemeClr val="bg1"/>
                </a:solidFill>
              </a:rPr>
              <a:t>Ι</a:t>
            </a:r>
            <a:r>
              <a:rPr lang="en-GB" sz="6000" b="1" dirty="0">
                <a:solidFill>
                  <a:schemeClr val="bg1"/>
                </a:solidFill>
              </a:rPr>
              <a:t> learn I will specialized on oncology ?</a:t>
            </a:r>
            <a:endParaRPr lang="en-GB" sz="6000" dirty="0">
              <a:solidFill>
                <a:schemeClr val="bg1"/>
              </a:solidFill>
            </a:endParaRPr>
          </a:p>
        </p:txBody>
      </p:sp>
    </p:spTree>
    <p:extLst>
      <p:ext uri="{BB962C8B-B14F-4D97-AF65-F5344CB8AC3E}">
        <p14:creationId xmlns:p14="http://schemas.microsoft.com/office/powerpoint/2010/main" val="3502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themeOverride>
</file>

<file path=docProps/app.xml><?xml version="1.0" encoding="utf-8"?>
<Properties xmlns="http://schemas.openxmlformats.org/officeDocument/2006/extended-properties" xmlns:vt="http://schemas.openxmlformats.org/officeDocument/2006/docPropsVTypes">
  <Template/>
  <TotalTime>1026</TotalTime>
  <Words>3313</Words>
  <Application>Microsoft Macintosh PowerPoint</Application>
  <PresentationFormat>Widescreen</PresentationFormat>
  <Paragraphs>662</Paragraphs>
  <Slides>80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Berlin Sans FB Demi</vt:lpstr>
      <vt:lpstr>Calibri</vt:lpstr>
      <vt:lpstr>Century Gothic</vt:lpstr>
      <vt:lpstr>Frutiger W01</vt:lpstr>
      <vt:lpstr>Open Sans</vt:lpstr>
      <vt:lpstr>Symbol</vt:lpstr>
      <vt:lpstr>Vapor Trail</vt:lpstr>
      <vt:lpstr>Contraception &amp; Sexual Health ( CaSH )</vt:lpstr>
      <vt:lpstr>Learning Objectives</vt:lpstr>
      <vt:lpstr>Sexual health</vt:lpstr>
      <vt:lpstr>Sexual health</vt:lpstr>
      <vt:lpstr>FamiLy planning </vt:lpstr>
      <vt:lpstr>PowerPoint Presentation</vt:lpstr>
      <vt:lpstr>PowerPoint Presentation</vt:lpstr>
      <vt:lpstr>PowerPoint Presentation</vt:lpstr>
      <vt:lpstr>Why should Ι Learn ?</vt:lpstr>
      <vt:lpstr>Main goaLs of family planning </vt:lpstr>
      <vt:lpstr>abortions</vt:lpstr>
      <vt:lpstr>W.H.O. and unsafe abortions</vt:lpstr>
      <vt:lpstr>sexual health and pregnancy </vt:lpstr>
      <vt:lpstr>Health ISSUES AND OUTCOMES RELATED TO SEXUALITY </vt:lpstr>
      <vt:lpstr>ISSUES FOR THE HEaLTH CARE PROVIDER </vt:lpstr>
      <vt:lpstr>Ethical considerations</vt:lpstr>
      <vt:lpstr>Why Contraception  AND NOT abstinence</vt:lpstr>
      <vt:lpstr>Physiology</vt:lpstr>
      <vt:lpstr>Understanding Hormonal regulation</vt:lpstr>
      <vt:lpstr>Fertilization</vt:lpstr>
      <vt:lpstr>Types of Contraception</vt:lpstr>
      <vt:lpstr>Criteria for choosing a method- UK Mec</vt:lpstr>
      <vt:lpstr>Barrier methods</vt:lpstr>
      <vt:lpstr>Barrier methods</vt:lpstr>
      <vt:lpstr>Diaphragm</vt:lpstr>
      <vt:lpstr>PowerPoint Presentation</vt:lpstr>
      <vt:lpstr>Sponge  </vt:lpstr>
      <vt:lpstr>HORMONAL methods</vt:lpstr>
      <vt:lpstr>HORMONAL methods</vt:lpstr>
      <vt:lpstr>Mode of action of Combined methods</vt:lpstr>
      <vt:lpstr>Combined Patches and Rings</vt:lpstr>
      <vt:lpstr>Combined oral contraceptive pill</vt:lpstr>
      <vt:lpstr>Combined oral contraceptive pill</vt:lpstr>
      <vt:lpstr>Combined oral contraceptive pill</vt:lpstr>
      <vt:lpstr>Benefits of the COCP </vt:lpstr>
      <vt:lpstr>Evidence about VTE risks</vt:lpstr>
      <vt:lpstr>Risk of Venous Thromboembolism</vt:lpstr>
      <vt:lpstr>Risk of VTE and CHC</vt:lpstr>
      <vt:lpstr>Risk of Breast Cancer and CHC</vt:lpstr>
      <vt:lpstr>PowerPoint Presentation</vt:lpstr>
      <vt:lpstr>Contraindications and CHC use</vt:lpstr>
      <vt:lpstr>Contraindications and CHC use</vt:lpstr>
      <vt:lpstr>Drug interaction</vt:lpstr>
      <vt:lpstr>Management of Drug interaction</vt:lpstr>
      <vt:lpstr>Progestogens only methods</vt:lpstr>
      <vt:lpstr>Progestogen Only Pill (POP)</vt:lpstr>
      <vt:lpstr>Progestogen Only Pill (POP)</vt:lpstr>
      <vt:lpstr>Contraindications for POP</vt:lpstr>
      <vt:lpstr>Drug interaction &amp; POP</vt:lpstr>
      <vt:lpstr>What to do if you miss a pill</vt:lpstr>
      <vt:lpstr>Long Acting Reversible Contraception</vt:lpstr>
      <vt:lpstr>Injection- Depo Provera </vt:lpstr>
      <vt:lpstr>Depo Provera </vt:lpstr>
      <vt:lpstr>Sayana Press</vt:lpstr>
      <vt:lpstr>Implant- Nexplanon</vt:lpstr>
      <vt:lpstr>Nexplanon</vt:lpstr>
      <vt:lpstr>Intra Uterine Device &amp; Intra Uterine System</vt:lpstr>
      <vt:lpstr>IUD &amp; IUS</vt:lpstr>
      <vt:lpstr>Emergency contraception</vt:lpstr>
      <vt:lpstr>Accidental Pregnancy- First year of use</vt:lpstr>
      <vt:lpstr>BesT method of contraception?</vt:lpstr>
      <vt:lpstr>Which type of birth control should I choose? </vt:lpstr>
      <vt:lpstr>Contraception: Counseling and selection </vt:lpstr>
      <vt:lpstr>THE SHARED DECISION-MAKING PROCESS </vt:lpstr>
      <vt:lpstr>SPECIAL POPULATIONS </vt:lpstr>
      <vt:lpstr>Adolescents</vt:lpstr>
      <vt:lpstr>MYTHS OF CONTRACEPTIVE COUNSELING </vt:lpstr>
      <vt:lpstr>Case 1 </vt:lpstr>
      <vt:lpstr>PowerPoint Presentation</vt:lpstr>
      <vt:lpstr>Case 2 </vt:lpstr>
      <vt:lpstr>Case 3 </vt:lpstr>
      <vt:lpstr>Case 4</vt:lpstr>
      <vt:lpstr>Case 5</vt:lpstr>
      <vt:lpstr>CASE 6</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&amp; Sexual Health ( CaSH )</dc:title>
  <dc:creator>Microsoft Office User</dc:creator>
  <cp:lastModifiedBy>Dionysios Vaidakis</cp:lastModifiedBy>
  <cp:revision>36</cp:revision>
  <dcterms:created xsi:type="dcterms:W3CDTF">2021-05-29T17:34:56Z</dcterms:created>
  <dcterms:modified xsi:type="dcterms:W3CDTF">2022-12-08T11:47:21Z</dcterms:modified>
</cp:coreProperties>
</file>