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79" r:id="rId7"/>
    <p:sldId id="280" r:id="rId8"/>
    <p:sldId id="282" r:id="rId9"/>
    <p:sldId id="265" r:id="rId10"/>
    <p:sldId id="267" r:id="rId11"/>
    <p:sldId id="260" r:id="rId12"/>
    <p:sldId id="281" r:id="rId13"/>
    <p:sldId id="268" r:id="rId14"/>
    <p:sldId id="283" r:id="rId15"/>
    <p:sldId id="285" r:id="rId16"/>
    <p:sldId id="284" r:id="rId17"/>
    <p:sldId id="269" r:id="rId18"/>
    <p:sldId id="262" r:id="rId19"/>
    <p:sldId id="286" r:id="rId20"/>
    <p:sldId id="288" r:id="rId21"/>
    <p:sldId id="289" r:id="rId22"/>
    <p:sldId id="290" r:id="rId23"/>
    <p:sldId id="270" r:id="rId24"/>
    <p:sldId id="271" r:id="rId25"/>
    <p:sldId id="272" r:id="rId26"/>
    <p:sldId id="278" r:id="rId27"/>
    <p:sldId id="276" r:id="rId28"/>
    <p:sldId id="291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/>
    <p:restoredTop sz="95921"/>
  </p:normalViewPr>
  <p:slideViewPr>
    <p:cSldViewPr snapToGrid="0" snapToObjects="1">
      <p:cViewPr varScale="1">
        <p:scale>
          <a:sx n="113" d="100"/>
          <a:sy n="113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5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4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83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2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9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5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2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2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7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9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2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5FEC-BB18-714A-A9D8-D0B96548DD09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A6F2-A548-3246-B5C9-B54967822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ephalopelvic_disproporti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38DF-FE53-1F41-8C20-443AD6A4E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Core Problem 5</a:t>
            </a:r>
            <a:br>
              <a:rPr lang="en-GB" b="1" dirty="0"/>
            </a:br>
            <a:r>
              <a:rPr lang="en-GB" b="1" dirty="0"/>
              <a:t>Labour Complications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9EAFD-FF2C-2E4C-8789-7990DBFC7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5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DDA0-8E68-3547-B727-8C64C44E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5875-3BA7-A443-BCC0-FFD596D6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547" y="764373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b="1" dirty="0"/>
              <a:t>The team then review MJ </a:t>
            </a:r>
            <a:endParaRPr lang="en-GB" sz="6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04BAC05-E079-0148-997B-045A70E0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23" y="2057401"/>
            <a:ext cx="6659792" cy="43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EE31-960D-6B41-BD85-D2B723CD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764373"/>
            <a:ext cx="11215914" cy="1293028"/>
          </a:xfrm>
        </p:spPr>
        <p:txBody>
          <a:bodyPr/>
          <a:lstStyle/>
          <a:p>
            <a:r>
              <a:rPr lang="en-GB" dirty="0"/>
              <a:t>How is progress in labour monitored?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06732-172C-DC4C-AE80-3ADC98C3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840138"/>
            <a:ext cx="10802257" cy="50178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/>
              <a:t>Latent phase of labour</a:t>
            </a:r>
          </a:p>
          <a:p>
            <a:pPr lvl="1">
              <a:lnSpc>
                <a:spcPct val="100000"/>
              </a:lnSpc>
            </a:pPr>
            <a:r>
              <a:rPr lang="en-GB" sz="2800" b="1" dirty="0"/>
              <a:t>Assessed with the Bishop score. </a:t>
            </a:r>
          </a:p>
          <a:p>
            <a:pPr lvl="1">
              <a:lnSpc>
                <a:spcPct val="100000"/>
              </a:lnSpc>
            </a:pPr>
            <a:r>
              <a:rPr lang="en-GB" sz="2800" b="1" dirty="0"/>
              <a:t>The cervix should change at a minimum of one Bishop score point an hour </a:t>
            </a:r>
          </a:p>
          <a:p>
            <a:pPr lvl="1">
              <a:lnSpc>
                <a:spcPct val="100000"/>
              </a:lnSpc>
            </a:pPr>
            <a:r>
              <a:rPr lang="en-GB" sz="2800" b="1" dirty="0"/>
              <a:t>A score of 11 indicates the onset of the active phase of labour, </a:t>
            </a:r>
          </a:p>
          <a:p>
            <a:pPr lvl="1">
              <a:lnSpc>
                <a:spcPct val="100000"/>
              </a:lnSpc>
            </a:pPr>
            <a:r>
              <a:rPr lang="en-GB" sz="2800" b="1" dirty="0"/>
              <a:t>cervical dilatation in women in their first labour is 1 cm/h. </a:t>
            </a:r>
          </a:p>
          <a:p>
            <a:pPr lvl="1">
              <a:lnSpc>
                <a:spcPct val="100000"/>
              </a:lnSpc>
            </a:pPr>
            <a:r>
              <a:rPr lang="en-GB" sz="2800" b="1" dirty="0"/>
              <a:t>Parous women the cervix dilates faster—on average 1.6 cm/h. </a:t>
            </a:r>
          </a:p>
          <a:p>
            <a:endParaRPr lang="en-GB" dirty="0"/>
          </a:p>
        </p:txBody>
      </p:sp>
      <p:pic>
        <p:nvPicPr>
          <p:cNvPr id="9218" name="Picture 2" descr="Αποτέλεσμα εικόνας για bishop score">
            <a:extLst>
              <a:ext uri="{FF2B5EF4-FFF2-40B4-BE49-F238E27FC236}">
                <a16:creationId xmlns:a16="http://schemas.microsoft.com/office/drawing/2014/main" id="{A178024F-E763-394E-A100-2F9DAB2A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3227"/>
            <a:ext cx="103505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EE31-960D-6B41-BD85-D2B723CD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28" y="0"/>
            <a:ext cx="7184571" cy="1293028"/>
          </a:xfrm>
        </p:spPr>
        <p:txBody>
          <a:bodyPr/>
          <a:lstStyle/>
          <a:p>
            <a:r>
              <a:rPr lang="en-GB" dirty="0"/>
              <a:t>How is progress in labour monitored?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06732-172C-DC4C-AE80-3ADC98C3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138"/>
            <a:ext cx="6027057" cy="50178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b="1" dirty="0" err="1"/>
              <a:t>Partogram</a:t>
            </a:r>
            <a:r>
              <a:rPr lang="en-GB" b="1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identify abnormally slow labour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graphical representation of the changes that occur in labour,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cervical dilatation</a:t>
            </a:r>
          </a:p>
          <a:p>
            <a:pPr lvl="1">
              <a:lnSpc>
                <a:spcPct val="150000"/>
              </a:lnSpc>
            </a:pPr>
            <a:r>
              <a:rPr lang="en-GB" b="1" dirty="0" err="1"/>
              <a:t>fetal</a:t>
            </a:r>
            <a:r>
              <a:rPr lang="en-GB" b="1" dirty="0"/>
              <a:t> heart rate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maternal pulse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blood pressure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temperature;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urine output and the volume and type of intravenous infusions (including oxytocin drips).</a:t>
            </a:r>
          </a:p>
          <a:p>
            <a:endParaRPr lang="en-GB" dirty="0"/>
          </a:p>
        </p:txBody>
      </p:sp>
      <p:pic>
        <p:nvPicPr>
          <p:cNvPr id="5124" name="Picture 4" descr="Figure">
            <a:extLst>
              <a:ext uri="{FF2B5EF4-FFF2-40B4-BE49-F238E27FC236}">
                <a16:creationId xmlns:a16="http://schemas.microsoft.com/office/drawing/2014/main" id="{B9C2E9AC-0DEC-8E42-A328-7A6B148F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293028"/>
            <a:ext cx="4934857" cy="55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E783-AE73-BF48-B53E-46F33589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significance of meconium?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379A-E73F-834D-A6A5-6BAE8D08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355772" cy="4024125"/>
          </a:xfrm>
        </p:spPr>
        <p:txBody>
          <a:bodyPr/>
          <a:lstStyle/>
          <a:p>
            <a:r>
              <a:rPr lang="en-GB" dirty="0"/>
              <a:t>Meconium is the initial substance present in the intestines of the developing </a:t>
            </a:r>
            <a:r>
              <a:rPr lang="en-GB" dirty="0" err="1"/>
              <a:t>fetus</a:t>
            </a:r>
            <a:r>
              <a:rPr lang="en-GB" dirty="0"/>
              <a:t> and constitutes the first bowel movement of the </a:t>
            </a:r>
            <a:r>
              <a:rPr lang="en-GB" dirty="0" err="1"/>
              <a:t>newborn</a:t>
            </a:r>
            <a:r>
              <a:rPr lang="en-GB" dirty="0"/>
              <a:t>. </a:t>
            </a:r>
          </a:p>
          <a:p>
            <a:r>
              <a:rPr lang="en-GB" dirty="0"/>
              <a:t>Meconium can be green, brown, or yellow. Term healthy neonates pass meconium between 24 to 48 hours following birth.</a:t>
            </a:r>
          </a:p>
          <a:p>
            <a:r>
              <a:rPr lang="en-GB" dirty="0"/>
              <a:t>Preterm infants typically exhibit delayed passage.</a:t>
            </a:r>
          </a:p>
        </p:txBody>
      </p:sp>
      <p:pic>
        <p:nvPicPr>
          <p:cNvPr id="10244" name="Picture 4" descr="Meconium stained diaper">
            <a:extLst>
              <a:ext uri="{FF2B5EF4-FFF2-40B4-BE49-F238E27FC236}">
                <a16:creationId xmlns:a16="http://schemas.microsoft.com/office/drawing/2014/main" id="{B8D93B1E-8D18-2B43-8914-F3268E84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180085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2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E783-AE73-BF48-B53E-46F33589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significance of meconium?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379A-E73F-834D-A6A5-6BAE8D08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86886" cy="4844869"/>
          </a:xfrm>
        </p:spPr>
        <p:txBody>
          <a:bodyPr>
            <a:normAutofit/>
          </a:bodyPr>
          <a:lstStyle/>
          <a:p>
            <a:r>
              <a:rPr lang="en-GB" sz="2400" b="1" dirty="0"/>
              <a:t>This assessment is important for the initial </a:t>
            </a:r>
            <a:r>
              <a:rPr lang="en-GB" sz="2400" b="1" dirty="0" err="1"/>
              <a:t>newborn</a:t>
            </a:r>
            <a:r>
              <a:rPr lang="en-GB" sz="2400" b="1" dirty="0"/>
              <a:t> examination. </a:t>
            </a:r>
          </a:p>
          <a:p>
            <a:endParaRPr lang="en-GB" sz="2400" b="1" dirty="0"/>
          </a:p>
          <a:p>
            <a:r>
              <a:rPr lang="en-GB" sz="2400" b="1" dirty="0"/>
              <a:t>Failure to pass meconium beyond 48 hours in term neonates may indicate disease or obstruction of the infant's bowel.</a:t>
            </a:r>
          </a:p>
          <a:p>
            <a:endParaRPr lang="en-GB" sz="2400" b="1" dirty="0"/>
          </a:p>
          <a:p>
            <a:r>
              <a:rPr lang="en-GB" sz="2400" b="1" dirty="0"/>
              <a:t>The presence of meconium-stained amniotic fluid is about 12-20% of deliveries</a:t>
            </a:r>
          </a:p>
          <a:p>
            <a:r>
              <a:rPr lang="en-GB" sz="2400" b="1" dirty="0"/>
              <a:t> </a:t>
            </a:r>
          </a:p>
          <a:p>
            <a:r>
              <a:rPr lang="en-GB" sz="2400" b="1" dirty="0"/>
              <a:t>In-utero passage of meconium may indicate normal gastrointestinal maturation or more concerningly it may be a sign of acute or chronic </a:t>
            </a:r>
            <a:r>
              <a:rPr lang="en-GB" sz="2400" b="1" dirty="0" err="1"/>
              <a:t>fetal</a:t>
            </a:r>
            <a:r>
              <a:rPr lang="en-GB" sz="2400" b="1" dirty="0"/>
              <a:t> hypoxia.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E783-AE73-BF48-B53E-46F33589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significance of meconium?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379A-E73F-834D-A6A5-6BAE8D08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86886" cy="4024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Some of the conditions associated with meconium passage in-utero include</a:t>
            </a:r>
          </a:p>
          <a:p>
            <a:pPr>
              <a:lnSpc>
                <a:spcPct val="100000"/>
              </a:lnSpc>
            </a:pPr>
            <a:r>
              <a:rPr lang="en-GB" b="1" dirty="0"/>
              <a:t> placental insufficiency,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preeclampsia,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oligohydramnios,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peripartum infections</a:t>
            </a:r>
          </a:p>
          <a:p>
            <a:pPr>
              <a:lnSpc>
                <a:spcPct val="100000"/>
              </a:lnSpc>
            </a:pPr>
            <a:r>
              <a:rPr lang="en-GB" b="1" dirty="0"/>
              <a:t>certain maternal drugs such as cocaine.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Babies born through a meconium-stained amniotic fluid are at higher risk of development of adverse events such as perinatal asphyxia and respiratory distress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9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00C0-DCA5-4E47-8574-61A33B9A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D1A2-555F-B644-B567-524F323E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meconium aspiration syndrome.</a:t>
            </a:r>
          </a:p>
        </p:txBody>
      </p:sp>
      <p:pic>
        <p:nvPicPr>
          <p:cNvPr id="4" name="Picture 2" descr="Αποτέλεσμα εικόνας για meconium">
            <a:extLst>
              <a:ext uri="{FF2B5EF4-FFF2-40B4-BE49-F238E27FC236}">
                <a16:creationId xmlns:a16="http://schemas.microsoft.com/office/drawing/2014/main" id="{89228C8F-3FCC-CC49-976B-F6894C0B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9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6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E00D-12DE-B143-AD47-DD07301E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CTG and what are its limitations?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215B-8C0F-F34D-AF55-CEF21F52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 descr="woman in delivery room with monitor">
            <a:extLst>
              <a:ext uri="{FF2B5EF4-FFF2-40B4-BE49-F238E27FC236}">
                <a16:creationId xmlns:a16="http://schemas.microsoft.com/office/drawing/2014/main" id="{CD27E471-9E9D-0D45-82BA-FE89DDF7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8" y="2194560"/>
            <a:ext cx="6520543" cy="43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8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9369-B77F-8841-8F9E-230A8730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Abnormal labour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5671-C8F0-AB41-9E09-1268BBC6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causes of abnormal labour progress? </a:t>
            </a:r>
          </a:p>
          <a:p>
            <a:endParaRPr lang="en-GB" dirty="0"/>
          </a:p>
          <a:p>
            <a:r>
              <a:rPr lang="en-GB" dirty="0"/>
              <a:t>What are the maternal and </a:t>
            </a:r>
            <a:r>
              <a:rPr lang="en-GB" dirty="0" err="1"/>
              <a:t>fetal</a:t>
            </a:r>
            <a:r>
              <a:rPr lang="en-GB" dirty="0"/>
              <a:t> risks of prolonged labour? </a:t>
            </a:r>
          </a:p>
          <a:p>
            <a:endParaRPr lang="en-GB" dirty="0"/>
          </a:p>
          <a:p>
            <a:r>
              <a:rPr lang="en-GB" dirty="0"/>
              <a:t>Discuss management of dystocia in labour.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20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71A7-3943-A149-A551-16A2F713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are the patterns of abnormal labour progress?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CB3B-4FD0-D142-B2DA-DCF9928C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4541218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The latent phase </a:t>
            </a:r>
          </a:p>
          <a:p>
            <a:pPr lvl="2"/>
            <a:r>
              <a:rPr lang="en-GB" dirty="0"/>
              <a:t>Prolonged latent phase is defined as exceeding 20 hours in patients who are nulliparas or 14 hours in patients who are multiparas.</a:t>
            </a:r>
          </a:p>
          <a:p>
            <a:pPr lvl="2"/>
            <a:r>
              <a:rPr lang="en-GB" dirty="0"/>
              <a:t>The most common reason for prolonged latent phase is entering </a:t>
            </a:r>
            <a:r>
              <a:rPr lang="en-GB" dirty="0" err="1"/>
              <a:t>labor</a:t>
            </a:r>
            <a:r>
              <a:rPr lang="en-GB" dirty="0"/>
              <a:t> without substantial cervical effacement.</a:t>
            </a:r>
          </a:p>
          <a:p>
            <a:pPr lvl="1"/>
            <a:r>
              <a:rPr lang="en-GB" dirty="0"/>
              <a:t>uterine contractility </a:t>
            </a:r>
          </a:p>
          <a:p>
            <a:pPr lvl="2"/>
            <a:r>
              <a:rPr lang="en-GB" dirty="0"/>
              <a:t>The uterine contraction pattern must repeat every 2-3 minutes.</a:t>
            </a:r>
          </a:p>
          <a:p>
            <a:pPr lvl="1"/>
            <a:r>
              <a:rPr lang="en-GB" dirty="0"/>
              <a:t>Pelvis</a:t>
            </a:r>
          </a:p>
          <a:p>
            <a:pPr lvl="2"/>
            <a:r>
              <a:rPr lang="en-GB" dirty="0"/>
              <a:t>anthropoid pelvis</a:t>
            </a:r>
          </a:p>
          <a:p>
            <a:pPr lvl="2"/>
            <a:r>
              <a:rPr lang="en-GB" dirty="0"/>
              <a:t>A patient who is extremely short, obese, or has had prior trauma to the bony pelvis also may be at increased risk of abnormal </a:t>
            </a:r>
            <a:r>
              <a:rPr lang="en-GB" dirty="0" err="1"/>
              <a:t>labor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size of the infant and its presentation.</a:t>
            </a:r>
          </a:p>
          <a:p>
            <a:pPr lvl="2"/>
            <a:r>
              <a:rPr lang="en-GB" dirty="0" err="1"/>
              <a:t>fetal</a:t>
            </a:r>
            <a:r>
              <a:rPr lang="en-GB" dirty="0"/>
              <a:t> head and the maternal bony pelvis</a:t>
            </a:r>
          </a:p>
          <a:p>
            <a:pPr lvl="2"/>
            <a:r>
              <a:rPr lang="en-GB" dirty="0" err="1"/>
              <a:t>Fetal</a:t>
            </a:r>
            <a:r>
              <a:rPr lang="en-GB" dirty="0"/>
              <a:t> macrosomia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1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9621-755E-0840-9890-0DD7A7E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5E58-6D3F-C346-AC0F-BE7BC89B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Normal labour</a:t>
            </a:r>
          </a:p>
          <a:p>
            <a:r>
              <a:rPr lang="en-GB" b="1" dirty="0"/>
              <a:t>Abnormal labour</a:t>
            </a:r>
          </a:p>
          <a:p>
            <a:r>
              <a:rPr lang="en-GB" b="1" dirty="0"/>
              <a:t>Labour monitoring</a:t>
            </a:r>
          </a:p>
          <a:p>
            <a:r>
              <a:rPr lang="en-GB" b="1" dirty="0"/>
              <a:t>Vaginal Birth after Caesarean </a:t>
            </a:r>
          </a:p>
          <a:p>
            <a:r>
              <a:rPr lang="en-GB" b="1" dirty="0"/>
              <a:t>Obstetric operations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0829-344A-3744-8F1A-E2B43B05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maternal and </a:t>
            </a:r>
            <a:r>
              <a:rPr lang="en-GB" dirty="0" err="1"/>
              <a:t>fetal</a:t>
            </a:r>
            <a:r>
              <a:rPr lang="en-GB" dirty="0"/>
              <a:t> risks of prolonged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1F96-8CC5-2C41-99C6-615E460FF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Maternal</a:t>
            </a:r>
          </a:p>
          <a:p>
            <a:pPr lvl="1"/>
            <a:r>
              <a:rPr lang="en-GB" dirty="0"/>
              <a:t>Higher chance of operative delivery</a:t>
            </a:r>
          </a:p>
          <a:p>
            <a:pPr lvl="1"/>
            <a:r>
              <a:rPr lang="en-GB" dirty="0"/>
              <a:t>Infection of the uterus</a:t>
            </a:r>
          </a:p>
          <a:p>
            <a:pPr lvl="1"/>
            <a:r>
              <a:rPr lang="en-GB" dirty="0"/>
              <a:t>Damage to the birth canal</a:t>
            </a:r>
          </a:p>
          <a:p>
            <a:pPr lvl="1"/>
            <a:r>
              <a:rPr lang="en-GB" dirty="0"/>
              <a:t>Postpartum infection</a:t>
            </a:r>
          </a:p>
          <a:p>
            <a:pPr lvl="1"/>
            <a:r>
              <a:rPr lang="en-GB" dirty="0"/>
              <a:t>Postpartum </a:t>
            </a:r>
            <a:r>
              <a:rPr lang="en-GB" dirty="0" err="1"/>
              <a:t>hemorrhage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B1F3-336A-A349-A229-5908E61A7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Fetal</a:t>
            </a:r>
            <a:endParaRPr lang="en-GB" b="1" dirty="0"/>
          </a:p>
          <a:p>
            <a:pPr lvl="1"/>
            <a:r>
              <a:rPr lang="en-GB" b="1" dirty="0" err="1"/>
              <a:t>Fetal</a:t>
            </a:r>
            <a:r>
              <a:rPr lang="en-GB" b="1" dirty="0"/>
              <a:t> distress</a:t>
            </a:r>
            <a:endParaRPr lang="en-GB" dirty="0"/>
          </a:p>
          <a:p>
            <a:pPr lvl="1"/>
            <a:r>
              <a:rPr lang="en-GB" dirty="0"/>
              <a:t>Intracranial </a:t>
            </a:r>
            <a:r>
              <a:rPr lang="en-GB" b="1" dirty="0" err="1"/>
              <a:t>hemorrhage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Increased use of forceps or vacuum extractors. </a:t>
            </a:r>
          </a:p>
          <a:p>
            <a:pPr lvl="1"/>
            <a:r>
              <a:rPr lang="en-GB" dirty="0"/>
              <a:t>Meconium aspiration</a:t>
            </a:r>
          </a:p>
          <a:p>
            <a:pPr lvl="1"/>
            <a:r>
              <a:rPr lang="en-GB" b="1" dirty="0"/>
              <a:t>Sepsis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cerebral palsy</a:t>
            </a:r>
          </a:p>
          <a:p>
            <a:pPr lvl="1"/>
            <a:r>
              <a:rPr lang="en-GB" dirty="0"/>
              <a:t>hypoxic-ischemic </a:t>
            </a:r>
          </a:p>
          <a:p>
            <a:pPr lvl="1"/>
            <a:r>
              <a:rPr lang="en-GB" dirty="0"/>
              <a:t>encephalopathy (HIE)</a:t>
            </a:r>
          </a:p>
          <a:p>
            <a:pPr lvl="1"/>
            <a:r>
              <a:rPr lang="en-GB" dirty="0"/>
              <a:t>seizure disorders.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0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6EBB-7259-7C44-8C81-30D9E6A6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97" y="639315"/>
            <a:ext cx="10338303" cy="610063"/>
          </a:xfrm>
        </p:spPr>
        <p:txBody>
          <a:bodyPr>
            <a:normAutofit fontScale="90000"/>
          </a:bodyPr>
          <a:lstStyle/>
          <a:p>
            <a:r>
              <a:rPr lang="en-GB" dirty="0"/>
              <a:t>management of dystocia in labour.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DC83-138D-8340-8563-35D1DA7E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352"/>
            <a:ext cx="10820400" cy="4024125"/>
          </a:xfrm>
        </p:spPr>
        <p:txBody>
          <a:bodyPr>
            <a:normAutofit/>
          </a:bodyPr>
          <a:lstStyle/>
          <a:p>
            <a:r>
              <a:rPr lang="en-GB" dirty="0"/>
              <a:t>Dystocia is defined as abnormal or difficult </a:t>
            </a:r>
            <a:r>
              <a:rPr lang="en-GB" dirty="0" err="1"/>
              <a:t>labor</a:t>
            </a:r>
            <a:endParaRPr lang="en-GB" dirty="0"/>
          </a:p>
          <a:p>
            <a:pPr lvl="1"/>
            <a:r>
              <a:rPr lang="en-GB" dirty="0"/>
              <a:t>Abnormalities of expulsive forces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Abnormalities of presentation, position, and development </a:t>
            </a:r>
          </a:p>
          <a:p>
            <a:pPr lvl="1"/>
            <a:endParaRPr lang="en-GB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Cephalopelvic disproportion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Abnormalities of the maternal bony pelvis or birth canal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6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A83A-4949-3042-9A12-BD2575C7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57" y="826157"/>
            <a:ext cx="10579443" cy="730795"/>
          </a:xfrm>
        </p:spPr>
        <p:txBody>
          <a:bodyPr/>
          <a:lstStyle/>
          <a:p>
            <a:r>
              <a:rPr lang="en-GB" dirty="0"/>
              <a:t>management of dystocia in labour.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2588-8017-1845-9FA1-80548843A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Medical Care: </a:t>
            </a:r>
          </a:p>
          <a:p>
            <a:pPr lvl="1"/>
            <a:r>
              <a:rPr lang="en-GB" dirty="0"/>
              <a:t>Oxytocin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Prostaglandins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Amniotomy </a:t>
            </a:r>
          </a:p>
          <a:p>
            <a:r>
              <a:rPr lang="en-GB" b="1" dirty="0"/>
              <a:t>Surgical Care: </a:t>
            </a:r>
          </a:p>
          <a:p>
            <a:pPr lvl="1"/>
            <a:r>
              <a:rPr lang="en-GB" dirty="0"/>
              <a:t>Forceps delivery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Vacuum delivery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6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0426-6EEE-AA40-805F-0E430694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5E0E-54D9-C543-97C5-DA272FDB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10" y="220794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At 3pm the Obstetric reg arrives to review MJ. On abdominal examination there is 2/5 head palpable and on VE there is caput and moulding and the cervix is 6cm dilated.</a:t>
            </a:r>
            <a:endParaRPr lang="en-GB" sz="3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0AB0FE-22F7-0547-8D58-74EE34E5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0" y="2613080"/>
            <a:ext cx="6137316" cy="4024126"/>
          </a:xfrm>
          <a:prstGeom prst="rect">
            <a:avLst/>
          </a:prstGeom>
        </p:spPr>
      </p:pic>
      <p:pic>
        <p:nvPicPr>
          <p:cNvPr id="2050" name="Picture 2" descr="Αποτέλεσμα εικόνας για on VE there is caput and moulding">
            <a:extLst>
              <a:ext uri="{FF2B5EF4-FFF2-40B4-BE49-F238E27FC236}">
                <a16:creationId xmlns:a16="http://schemas.microsoft.com/office/drawing/2014/main" id="{B3F34E8C-AE04-D149-BEDB-175AC82F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55" y="2776434"/>
            <a:ext cx="3234206" cy="40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6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03E6-97D8-3449-BF7C-579A6B5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Obstetric operations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3BFD-D27C-CA47-A65E-DD3D397F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51" y="1749717"/>
            <a:ext cx="10820400" cy="4922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indications for operative delivery? </a:t>
            </a:r>
          </a:p>
          <a:p>
            <a:pPr lvl="1">
              <a:lnSpc>
                <a:spcPct val="100000"/>
              </a:lnSpc>
            </a:pPr>
            <a:r>
              <a:rPr lang="en-GB" b="1" dirty="0" err="1"/>
              <a:t>Fetal</a:t>
            </a:r>
            <a:r>
              <a:rPr lang="en-GB" b="1" dirty="0"/>
              <a:t> 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Presumed </a:t>
            </a:r>
            <a:r>
              <a:rPr lang="en-GB" b="1" dirty="0" err="1"/>
              <a:t>fetal</a:t>
            </a:r>
            <a:r>
              <a:rPr lang="en-GB" b="1" dirty="0"/>
              <a:t> compromise 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Maternal 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Inadequate progress 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Nulliparous women lack of continuing progress for 3 hours with regional anaesthesia, or 2 hours without regional anaesthesia 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Multiparous women lack of continuing progress for 2 hours with regional anaesthesia, or 1 hour without regional anaesthesia 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Maternal fatigue/exhaustion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81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3FC5-DF71-704A-8FC6-375A4829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0323"/>
            <a:ext cx="11506200" cy="206357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MJ has a healthy 4kg baby boy by LSCS. After assisting with the section the Reg and yourself are asked to review BD. She has now been fully dilated for 2 hours and pushing for over an hour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8D9D-4F9E-204B-959C-7A7B081C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45243"/>
            <a:ext cx="6110416" cy="257344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Compare and contrast </a:t>
            </a:r>
            <a:r>
              <a:rPr lang="en-GB" dirty="0" err="1"/>
              <a:t>Ventouse</a:t>
            </a:r>
            <a:r>
              <a:rPr lang="en-GB" dirty="0"/>
              <a:t> and forceps delivery</a:t>
            </a:r>
          </a:p>
          <a:p>
            <a:endParaRPr lang="en-GB" dirty="0"/>
          </a:p>
          <a:p>
            <a:r>
              <a:rPr lang="en-GB" dirty="0"/>
              <a:t>What are maternal and </a:t>
            </a:r>
            <a:r>
              <a:rPr lang="en-GB" dirty="0" err="1"/>
              <a:t>fetal</a:t>
            </a:r>
            <a:r>
              <a:rPr lang="en-GB" dirty="0"/>
              <a:t> risks of operative delivery?</a:t>
            </a:r>
          </a:p>
          <a:p>
            <a:endParaRPr lang="en-GB" b="1" dirty="0"/>
          </a:p>
        </p:txBody>
      </p:sp>
      <p:pic>
        <p:nvPicPr>
          <p:cNvPr id="17410" name="Picture 2" descr="Αποτέλεσμα εικόνας για Ventouse and forceps">
            <a:extLst>
              <a:ext uri="{FF2B5EF4-FFF2-40B4-BE49-F238E27FC236}">
                <a16:creationId xmlns:a16="http://schemas.microsoft.com/office/drawing/2014/main" id="{B680CF79-6A7E-A744-BC0B-0A404158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21" y="3274541"/>
            <a:ext cx="4772958" cy="35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80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FF73-18A9-0640-8AEF-C9AA1E65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203D-3541-7849-A0DF-79A2D7EB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3750733" cy="4024125"/>
          </a:xfrm>
        </p:spPr>
        <p:txBody>
          <a:bodyPr/>
          <a:lstStyle/>
          <a:p>
            <a:r>
              <a:rPr lang="en-GB" b="1" dirty="0"/>
              <a:t>A decision is made to perform a </a:t>
            </a:r>
            <a:r>
              <a:rPr lang="en-GB" b="1" dirty="0" err="1"/>
              <a:t>ventouse</a:t>
            </a:r>
            <a:r>
              <a:rPr lang="en-GB" b="1" dirty="0"/>
              <a:t> in theatre. The delivery is complicated by a shoulder dystocia and a third degree tear.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Vacuum Extraction Delivery: What to Expect &amp; Side Effects">
            <a:extLst>
              <a:ext uri="{FF2B5EF4-FFF2-40B4-BE49-F238E27FC236}">
                <a16:creationId xmlns:a16="http://schemas.microsoft.com/office/drawing/2014/main" id="{F3F72565-79EE-8842-A704-4DF294F2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20" y="0"/>
            <a:ext cx="736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67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6EBE-CC5B-C049-97D4-1DBEF518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shoulder dystocia and how is it managed?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4FCF-5140-F44C-B7EE-CF9FAF9B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4338" name="Picture 2" descr="Αποτέλεσμα εικόνας για shoulder dystocia">
            <a:extLst>
              <a:ext uri="{FF2B5EF4-FFF2-40B4-BE49-F238E27FC236}">
                <a16:creationId xmlns:a16="http://schemas.microsoft.com/office/drawing/2014/main" id="{3F343ABA-0E72-A443-A593-7D4C1D07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79" y="2141826"/>
            <a:ext cx="9296400" cy="40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Αποτέλεσμα εικόνας για shoulder dystocia">
            <a:extLst>
              <a:ext uri="{FF2B5EF4-FFF2-40B4-BE49-F238E27FC236}">
                <a16:creationId xmlns:a16="http://schemas.microsoft.com/office/drawing/2014/main" id="{6BE9C27F-55E8-DB4D-A6CD-38D144B7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11" y="1946943"/>
            <a:ext cx="65786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F72A-61F8-8B40-8E82-96EB3CFA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715A-5D5B-7A4B-A275-5E9A5906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6FD4107-FA33-C549-B7B4-0C0B3165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06" y="0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7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1FD-3A92-3541-95DA-6CC6870C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third degree tear?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B6CA7-C596-164B-AFEF-613B6868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850027" cy="4024125"/>
          </a:xfrm>
        </p:spPr>
        <p:txBody>
          <a:bodyPr/>
          <a:lstStyle/>
          <a:p>
            <a:r>
              <a:rPr lang="en-GB" dirty="0"/>
              <a:t>A third-degree tear is a tear that extends into the muscle that controls the anus (the anal sphincter). If the tear extends further into the lining of the anus or rectum it is known as a fourth-degree tear</a:t>
            </a:r>
          </a:p>
        </p:txBody>
      </p:sp>
      <p:pic>
        <p:nvPicPr>
          <p:cNvPr id="16386" name="Picture 2" descr="Αποτέλεσμα εικόνας για 3rd degree tear episiotomy">
            <a:extLst>
              <a:ext uri="{FF2B5EF4-FFF2-40B4-BE49-F238E27FC236}">
                <a16:creationId xmlns:a16="http://schemas.microsoft.com/office/drawing/2014/main" id="{DCD0DAA0-F802-C945-821B-45591ED9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84" y="1827947"/>
            <a:ext cx="6782916" cy="50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7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803-0FB8-C341-9606-E1189ACA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10F5-6D2F-6947-A203-05CBA5F1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b="1" dirty="0"/>
              <a:t>You arrive for your labour ward shift at 0800 in the morning.</a:t>
            </a:r>
            <a:br>
              <a:rPr lang="en-GB" sz="4800" b="1" dirty="0"/>
            </a:br>
            <a:r>
              <a:rPr lang="en-GB" sz="4800" b="1" dirty="0"/>
              <a:t>You review the board together with the team taking over for the day. </a:t>
            </a:r>
            <a:endParaRPr lang="en-GB" sz="4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7A86D9-B826-2B4E-B855-F020E4CA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910" y="176104"/>
            <a:ext cx="9922179" cy="6505792"/>
          </a:xfrm>
        </p:spPr>
      </p:pic>
    </p:spTree>
    <p:extLst>
      <p:ext uri="{BB962C8B-B14F-4D97-AF65-F5344CB8AC3E}">
        <p14:creationId xmlns:p14="http://schemas.microsoft.com/office/powerpoint/2010/main" val="191471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9FA4-4F1E-0949-AFC3-B286E498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Normal labour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D9FA-413A-0B4C-9DB4-60BCFB63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Labour is more difficult in humans than in most other mammals. </a:t>
            </a:r>
          </a:p>
          <a:p>
            <a:r>
              <a:rPr lang="en-GB" dirty="0"/>
              <a:t>The Australopithecines, adopted the upright posture about five million years ago. </a:t>
            </a:r>
          </a:p>
          <a:p>
            <a:endParaRPr lang="en-GB" dirty="0"/>
          </a:p>
          <a:p>
            <a:r>
              <a:rPr lang="en-GB" dirty="0"/>
              <a:t>Natural selection produced a smaller pelvis, which more efficiently transmits forces from the hind legs to the spine. </a:t>
            </a:r>
          </a:p>
          <a:p>
            <a:endParaRPr lang="en-GB" dirty="0"/>
          </a:p>
          <a:p>
            <a:r>
              <a:rPr lang="en-GB" dirty="0"/>
              <a:t>About 1.5 million years ago brain size began to increase with the result that the head of the human </a:t>
            </a:r>
            <a:r>
              <a:rPr lang="en-GB" dirty="0" err="1"/>
              <a:t>fetus</a:t>
            </a:r>
            <a:r>
              <a:rPr lang="en-GB" dirty="0"/>
              <a:t> at term now takes up most of the available space in the mother’s pelvis. </a:t>
            </a:r>
          </a:p>
        </p:txBody>
      </p:sp>
    </p:spTree>
    <p:extLst>
      <p:ext uri="{BB962C8B-B14F-4D97-AF65-F5344CB8AC3E}">
        <p14:creationId xmlns:p14="http://schemas.microsoft.com/office/powerpoint/2010/main" val="326768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AE22-324F-0A45-994E-19CE8ED0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3372"/>
            <a:ext cx="4931229" cy="4825314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head usually engages in the </a:t>
            </a:r>
            <a:r>
              <a:rPr lang="en-GB" dirty="0" err="1"/>
              <a:t>occipito</a:t>
            </a:r>
            <a:r>
              <a:rPr lang="en-GB" dirty="0"/>
              <a:t>-transverse position</a:t>
            </a:r>
          </a:p>
          <a:p>
            <a:r>
              <a:rPr lang="en-GB" dirty="0"/>
              <a:t>rotates to </a:t>
            </a:r>
            <a:r>
              <a:rPr lang="en-GB" dirty="0" err="1"/>
              <a:t>occipito</a:t>
            </a:r>
            <a:r>
              <a:rPr lang="en-GB" dirty="0"/>
              <a:t>-anterior as it passes through the pelvis, allowing the shoulders to engage in the pelvic brim in the transverse position. </a:t>
            </a:r>
          </a:p>
          <a:p>
            <a:r>
              <a:rPr lang="en-GB" dirty="0"/>
              <a:t>Once the head is born, the shoulders rotate into the anterior-posterior position, which facilitates their delivery.</a:t>
            </a:r>
          </a:p>
        </p:txBody>
      </p:sp>
      <p:pic>
        <p:nvPicPr>
          <p:cNvPr id="4098" name="Picture 2" descr="Figure">
            <a:extLst>
              <a:ext uri="{FF2B5EF4-FFF2-40B4-BE49-F238E27FC236}">
                <a16:creationId xmlns:a16="http://schemas.microsoft.com/office/drawing/2014/main" id="{ED76CCA7-A807-BC46-B5E3-54FCFB18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42" y="420914"/>
            <a:ext cx="6125558" cy="62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9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C57B-83CD-A047-AA54-B5AA7685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stages of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82E1-B395-5C46-8C7B-B06388A0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GB" dirty="0"/>
              <a:t>First: from the onset of labour to full dilatation </a:t>
            </a:r>
          </a:p>
          <a:p>
            <a:pPr lvl="1"/>
            <a:r>
              <a:rPr lang="en-GB" dirty="0"/>
              <a:t>early </a:t>
            </a:r>
            <a:r>
              <a:rPr lang="en-GB" dirty="0" err="1"/>
              <a:t>labor</a:t>
            </a:r>
            <a:r>
              <a:rPr lang="en-GB" dirty="0"/>
              <a:t> (latent phase)</a:t>
            </a:r>
          </a:p>
          <a:p>
            <a:pPr lvl="1"/>
            <a:r>
              <a:rPr lang="en-GB" dirty="0"/>
              <a:t>active </a:t>
            </a:r>
            <a:r>
              <a:rPr lang="en-GB" dirty="0" err="1"/>
              <a:t>labor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8-12 hours in a first labour</a:t>
            </a:r>
          </a:p>
          <a:p>
            <a:pPr lvl="1"/>
            <a:r>
              <a:rPr lang="en-GB" dirty="0"/>
              <a:t>3-8 hours in subsequent labours</a:t>
            </a:r>
          </a:p>
          <a:p>
            <a:endParaRPr lang="en-GB" dirty="0"/>
          </a:p>
          <a:p>
            <a:r>
              <a:rPr lang="en-GB" dirty="0"/>
              <a:t>Second: from full dilatation of the cervix to delivery of the baby </a:t>
            </a:r>
          </a:p>
          <a:p>
            <a:pPr lvl="1"/>
            <a:r>
              <a:rPr lang="en-GB" dirty="0"/>
              <a:t>1-2 hours in a first labour</a:t>
            </a:r>
          </a:p>
          <a:p>
            <a:pPr lvl="1"/>
            <a:r>
              <a:rPr lang="en-GB" dirty="0"/>
              <a:t>0.5-1 hour in subsequent labours</a:t>
            </a:r>
          </a:p>
          <a:p>
            <a:endParaRPr lang="en-GB" dirty="0"/>
          </a:p>
          <a:p>
            <a:r>
              <a:rPr lang="en-GB" dirty="0"/>
              <a:t>Third: from delivery of the baby to the delivery of the placenta</a:t>
            </a:r>
          </a:p>
          <a:p>
            <a:pPr lvl="1"/>
            <a:r>
              <a:rPr lang="en-GB" dirty="0"/>
              <a:t>commonly lasts up to an hour </a:t>
            </a:r>
          </a:p>
          <a:p>
            <a:endParaRPr lang="en-GB" dirty="0"/>
          </a:p>
        </p:txBody>
      </p:sp>
      <p:pic>
        <p:nvPicPr>
          <p:cNvPr id="4" name="Picture 2" descr="Cervical effacement and dilation ">
            <a:extLst>
              <a:ext uri="{FF2B5EF4-FFF2-40B4-BE49-F238E27FC236}">
                <a16:creationId xmlns:a16="http://schemas.microsoft.com/office/drawing/2014/main" id="{16173F99-9C97-2E42-9D60-72AC19CC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44" y="956944"/>
            <a:ext cx="6883842" cy="55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1F12-4121-9B49-BA20-0346208C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9319-09DB-2544-9C48-9288F243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Figure">
            <a:extLst>
              <a:ext uri="{FF2B5EF4-FFF2-40B4-BE49-F238E27FC236}">
                <a16:creationId xmlns:a16="http://schemas.microsoft.com/office/drawing/2014/main" id="{2B09814E-74CB-A442-AAD3-83B87191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2" y="639315"/>
            <a:ext cx="10430328" cy="53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Entonox">
            <a:extLst>
              <a:ext uri="{FF2B5EF4-FFF2-40B4-BE49-F238E27FC236}">
                <a16:creationId xmlns:a16="http://schemas.microsoft.com/office/drawing/2014/main" id="{F2834280-6FCE-ED4B-8DBE-58F43D2F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64" y="1261085"/>
            <a:ext cx="4917688" cy="49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511E9-DA6A-B94B-8F7C-40A68FFB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Pain relief for women in labour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4FCE-AF02-E340-9649-37951BAC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Self-help in labour</a:t>
            </a:r>
          </a:p>
          <a:p>
            <a:r>
              <a:rPr lang="en-GB" b="1" dirty="0"/>
              <a:t>Gas and air (Entonox) for labour</a:t>
            </a:r>
          </a:p>
          <a:p>
            <a:r>
              <a:rPr lang="en-GB" b="1" dirty="0"/>
              <a:t>Pethidine injections in labour</a:t>
            </a:r>
          </a:p>
          <a:p>
            <a:r>
              <a:rPr lang="en-GB" b="1" dirty="0"/>
              <a:t>Epidural</a:t>
            </a:r>
          </a:p>
          <a:p>
            <a:r>
              <a:rPr lang="en-GB" b="1" dirty="0"/>
              <a:t>TENS machines</a:t>
            </a:r>
          </a:p>
          <a:p>
            <a:endParaRPr lang="en-GB" dirty="0"/>
          </a:p>
        </p:txBody>
      </p:sp>
      <p:pic>
        <p:nvPicPr>
          <p:cNvPr id="8196" name="Picture 4" descr="Αποτέλεσμα εικόνας για Epidural">
            <a:extLst>
              <a:ext uri="{FF2B5EF4-FFF2-40B4-BE49-F238E27FC236}">
                <a16:creationId xmlns:a16="http://schemas.microsoft.com/office/drawing/2014/main" id="{1A0D3E12-00FE-1544-969B-BDD324FE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5" y="2194560"/>
            <a:ext cx="6480676" cy="34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Συσκευή TENS Beurer EM 59">
            <a:extLst>
              <a:ext uri="{FF2B5EF4-FFF2-40B4-BE49-F238E27FC236}">
                <a16:creationId xmlns:a16="http://schemas.microsoft.com/office/drawing/2014/main" id="{569FDE45-B29B-3648-83F7-9EECE040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64" y="764373"/>
            <a:ext cx="57785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{6ED1B468-ED43-D440-BD19-D36068824A13}tf10001079</Template>
  <TotalTime>245</TotalTime>
  <Words>1096</Words>
  <Application>Microsoft Macintosh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Vapor Trail</vt:lpstr>
      <vt:lpstr>Core Problem 5 Labour Complications</vt:lpstr>
      <vt:lpstr>PowerPoint Presentation</vt:lpstr>
      <vt:lpstr>PowerPoint Presentation</vt:lpstr>
      <vt:lpstr>PowerPoint Presentation</vt:lpstr>
      <vt:lpstr>Normal labour </vt:lpstr>
      <vt:lpstr>PowerPoint Presentation</vt:lpstr>
      <vt:lpstr>Three stages of labour</vt:lpstr>
      <vt:lpstr>PowerPoint Presentation</vt:lpstr>
      <vt:lpstr>Pain relief for women in labour</vt:lpstr>
      <vt:lpstr>PowerPoint Presentation</vt:lpstr>
      <vt:lpstr>How is progress in labour monitored? </vt:lpstr>
      <vt:lpstr>How is progress in labour monitored? </vt:lpstr>
      <vt:lpstr>What is the significance of meconium?</vt:lpstr>
      <vt:lpstr>What is the significance of meconium?</vt:lpstr>
      <vt:lpstr>What is the significance of meconium?</vt:lpstr>
      <vt:lpstr>PowerPoint Presentation</vt:lpstr>
      <vt:lpstr>What is a CTG and what are its limitations? </vt:lpstr>
      <vt:lpstr>Abnormal labour</vt:lpstr>
      <vt:lpstr>What are the patterns of abnormal labour progress?  </vt:lpstr>
      <vt:lpstr>maternal and fetal risks of prolonged labour</vt:lpstr>
      <vt:lpstr>management of dystocia in labour. </vt:lpstr>
      <vt:lpstr>management of dystocia in labour. </vt:lpstr>
      <vt:lpstr>PowerPoint Presentation</vt:lpstr>
      <vt:lpstr>Obstetric operations</vt:lpstr>
      <vt:lpstr>MJ has a healthy 4kg baby boy by LSCS. After assisting with the section the Reg and yourself are asked to review BD. She has now been fully dilated for 2 hours and pushing for over an hour.  </vt:lpstr>
      <vt:lpstr>PowerPoint Presentation</vt:lpstr>
      <vt:lpstr>What is shoulder dystocia and how is it managed? </vt:lpstr>
      <vt:lpstr>PowerPoint Presentation</vt:lpstr>
      <vt:lpstr>What is a third degree tear?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Dionysios Vaidakis</cp:lastModifiedBy>
  <cp:revision>21</cp:revision>
  <dcterms:created xsi:type="dcterms:W3CDTF">2021-02-17T19:06:25Z</dcterms:created>
  <dcterms:modified xsi:type="dcterms:W3CDTF">2022-10-21T10:33:59Z</dcterms:modified>
</cp:coreProperties>
</file>