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68" r:id="rId5"/>
    <p:sldId id="258" r:id="rId6"/>
    <p:sldId id="266" r:id="rId7"/>
    <p:sldId id="265" r:id="rId8"/>
    <p:sldId id="267" r:id="rId9"/>
    <p:sldId id="260" r:id="rId10"/>
    <p:sldId id="299" r:id="rId11"/>
    <p:sldId id="298" r:id="rId12"/>
    <p:sldId id="304" r:id="rId13"/>
    <p:sldId id="300" r:id="rId14"/>
    <p:sldId id="297" r:id="rId15"/>
    <p:sldId id="302" r:id="rId16"/>
    <p:sldId id="303" r:id="rId17"/>
    <p:sldId id="305" r:id="rId18"/>
    <p:sldId id="286" r:id="rId19"/>
    <p:sldId id="287" r:id="rId20"/>
    <p:sldId id="288" r:id="rId21"/>
    <p:sldId id="289" r:id="rId22"/>
    <p:sldId id="290" r:id="rId23"/>
    <p:sldId id="314" r:id="rId24"/>
    <p:sldId id="263" r:id="rId25"/>
    <p:sldId id="310" r:id="rId26"/>
    <p:sldId id="311" r:id="rId27"/>
    <p:sldId id="312" r:id="rId28"/>
    <p:sldId id="31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5921"/>
  </p:normalViewPr>
  <p:slideViewPr>
    <p:cSldViewPr snapToGrid="0" snapToObjects="1">
      <p:cViewPr varScale="1">
        <p:scale>
          <a:sx n="112" d="100"/>
          <a:sy n="112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41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5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3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9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55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5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29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4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62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55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68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01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1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6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6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0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A859F-1164-9C4A-8529-A66CB9669247}" type="datetimeFigureOut">
              <a:rPr lang="en-GB" smtClean="0"/>
              <a:t>22/02/2022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DB9A0F-C950-7B41-A270-A26FE35AC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44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D5FD-452E-814A-8FCE-3F3D9EC13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1100138"/>
            <a:ext cx="8716790" cy="2950698"/>
          </a:xfrm>
        </p:spPr>
        <p:txBody>
          <a:bodyPr>
            <a:normAutofit/>
          </a:bodyPr>
          <a:lstStyle/>
          <a:p>
            <a:r>
              <a:rPr lang="en-GB" sz="6000" b="1" dirty="0"/>
              <a:t>Core Problem 9</a:t>
            </a:r>
            <a:br>
              <a:rPr lang="en-GB" sz="6000" b="1" dirty="0"/>
            </a:br>
            <a:r>
              <a:rPr lang="en-GB" sz="6000" b="1" dirty="0"/>
              <a:t>The Menopause</a:t>
            </a: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4D14E-917A-524C-8469-0B9172AC9E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05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AF0B-AD6F-E74B-841A-32706BF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610600" cy="670507"/>
          </a:xfrm>
        </p:spPr>
        <p:txBody>
          <a:bodyPr>
            <a:normAutofit/>
          </a:bodyPr>
          <a:lstStyle/>
          <a:p>
            <a:r>
              <a:rPr lang="en-GB" b="1" dirty="0"/>
              <a:t>Sexual function</a:t>
            </a:r>
            <a:endParaRPr lang="en-GB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3479-EEA2-D745-A8AB-E9C976DA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85863"/>
            <a:ext cx="10820400" cy="5032823"/>
          </a:xfrm>
        </p:spPr>
        <p:txBody>
          <a:bodyPr>
            <a:normAutofit/>
          </a:bodyPr>
          <a:lstStyle/>
          <a:p>
            <a:r>
              <a:rPr lang="en-GB" sz="2000" b="1" dirty="0" err="1"/>
              <a:t>Estrogen</a:t>
            </a:r>
            <a:r>
              <a:rPr lang="en-GB" sz="2000" b="1" dirty="0"/>
              <a:t> deficiency leads to a decrease in blood flow to the vagina and vulva. This decrease is a major cause of decreased vaginal lubrication and sexual dysfunction in menopausal women</a:t>
            </a:r>
          </a:p>
          <a:p>
            <a:endParaRPr lang="en-GB" sz="2000" b="1" dirty="0"/>
          </a:p>
          <a:p>
            <a:r>
              <a:rPr lang="en-GB" sz="2000" b="1" dirty="0"/>
              <a:t>The elasticity of the vaginal wall may decrease, and the entire vagina can become shorter or narrower. </a:t>
            </a:r>
          </a:p>
          <a:p>
            <a:endParaRPr lang="en-GB" sz="2000" b="1" dirty="0"/>
          </a:p>
          <a:p>
            <a:r>
              <a:rPr lang="en-GB" sz="2000" b="1" dirty="0"/>
              <a:t>Continuing sexual activity may prevent these changes in size and shape of the vagina, even in the absence of </a:t>
            </a:r>
            <a:r>
              <a:rPr lang="en-GB" sz="2000" b="1" dirty="0" err="1"/>
              <a:t>estrogen</a:t>
            </a:r>
            <a:r>
              <a:rPr lang="en-GB" sz="2000" b="1" dirty="0"/>
              <a:t> therapy </a:t>
            </a:r>
          </a:p>
          <a:p>
            <a:endParaRPr lang="en-GB" sz="2000" b="1" dirty="0"/>
          </a:p>
          <a:p>
            <a:r>
              <a:rPr lang="en-GB" sz="2000" b="1" dirty="0"/>
              <a:t>Symptoms related to genitourinary atrophy are exquisitely responsive to </a:t>
            </a:r>
            <a:r>
              <a:rPr lang="en-GB" sz="2000" b="1" dirty="0" err="1"/>
              <a:t>estrogen</a:t>
            </a:r>
            <a:r>
              <a:rPr lang="en-GB" sz="2000" b="1" dirty="0"/>
              <a:t> therapy, in particular, vaginal </a:t>
            </a:r>
            <a:r>
              <a:rPr lang="en-GB" sz="2000" b="1" dirty="0" err="1"/>
              <a:t>estrogen</a:t>
            </a:r>
            <a:r>
              <a:rPr lang="en-GB" sz="2000" b="1" dirty="0"/>
              <a:t> therapy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14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AF0B-AD6F-E74B-841A-32706BF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3" y="171450"/>
            <a:ext cx="8610600" cy="670507"/>
          </a:xfrm>
        </p:spPr>
        <p:txBody>
          <a:bodyPr>
            <a:normAutofit/>
          </a:bodyPr>
          <a:lstStyle/>
          <a:p>
            <a:r>
              <a:rPr lang="en-GB" b="1" dirty="0"/>
              <a:t>Vaginal dryness</a:t>
            </a:r>
            <a:endParaRPr lang="en-GB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3479-EEA2-D745-A8AB-E9C976DA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00512"/>
            <a:ext cx="10820400" cy="5386038"/>
          </a:xfrm>
        </p:spPr>
        <p:txBody>
          <a:bodyPr>
            <a:normAutofit/>
          </a:bodyPr>
          <a:lstStyle/>
          <a:p>
            <a:r>
              <a:rPr lang="en-GB" b="1" dirty="0"/>
              <a:t>The epithelial lining of the vagina and urethra are </a:t>
            </a:r>
            <a:r>
              <a:rPr lang="en-GB" b="1" dirty="0" err="1"/>
              <a:t>estrogen</a:t>
            </a:r>
            <a:r>
              <a:rPr lang="en-GB" b="1" dirty="0"/>
              <a:t>-dependent tissues, and </a:t>
            </a:r>
            <a:r>
              <a:rPr lang="en-GB" b="1" dirty="0" err="1"/>
              <a:t>estrogen</a:t>
            </a:r>
            <a:r>
              <a:rPr lang="en-GB" b="1" dirty="0"/>
              <a:t> deficiency leads to thinning of the vaginal epithelium. </a:t>
            </a:r>
          </a:p>
          <a:p>
            <a:endParaRPr lang="en-GB" b="1" dirty="0"/>
          </a:p>
          <a:p>
            <a:r>
              <a:rPr lang="en-GB" b="1" dirty="0"/>
              <a:t>This results in vaginal atrophy (atrophic vaginitis), causing symptoms of vaginal dryness, itching, and often dyspareunia. </a:t>
            </a:r>
          </a:p>
          <a:p>
            <a:endParaRPr lang="en-GB" b="1" dirty="0"/>
          </a:p>
          <a:p>
            <a:r>
              <a:rPr lang="en-GB" b="1" dirty="0"/>
              <a:t>Symptoms of vaginal atrophy are usually progressive and worsen as time passes and hypoestrogenism continues. </a:t>
            </a:r>
          </a:p>
          <a:p>
            <a:endParaRPr lang="en-GB" b="1" dirty="0"/>
          </a:p>
          <a:p>
            <a:r>
              <a:rPr lang="en-GB" b="1" dirty="0"/>
              <a:t>Early in the menopause transition, women may notice a slight decrease in vaginal lubrication upon sexual arousal, which is often one of the first signs of </a:t>
            </a:r>
            <a:r>
              <a:rPr lang="en-GB" b="1" dirty="0" err="1"/>
              <a:t>estrogen</a:t>
            </a:r>
            <a:r>
              <a:rPr lang="en-GB" b="1" dirty="0"/>
              <a:t> insufficiency. </a:t>
            </a:r>
          </a:p>
          <a:p>
            <a:endParaRPr lang="en-GB" b="1" dirty="0"/>
          </a:p>
          <a:p>
            <a:r>
              <a:rPr lang="en-GB" b="1" dirty="0"/>
              <a:t>On exam, the vagina typically appears pale, with lack of the normal rugae.</a:t>
            </a:r>
          </a:p>
        </p:txBody>
      </p:sp>
    </p:spTree>
    <p:extLst>
      <p:ext uri="{BB962C8B-B14F-4D97-AF65-F5344CB8AC3E}">
        <p14:creationId xmlns:p14="http://schemas.microsoft.com/office/powerpoint/2010/main" val="136507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AF0B-AD6F-E74B-841A-32706BF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2593"/>
            <a:ext cx="8610600" cy="670507"/>
          </a:xfrm>
        </p:spPr>
        <p:txBody>
          <a:bodyPr>
            <a:normAutofit/>
          </a:bodyPr>
          <a:lstStyle/>
          <a:p>
            <a:r>
              <a:rPr lang="en-GB" b="1" cap="none" dirty="0" err="1"/>
              <a:t>Osteoporosies</a:t>
            </a:r>
            <a:endParaRPr lang="en-GB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3479-EEA2-D745-A8AB-E9C976DA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28725"/>
            <a:ext cx="10961370" cy="4989961"/>
          </a:xfrm>
        </p:spPr>
        <p:txBody>
          <a:bodyPr/>
          <a:lstStyle/>
          <a:p>
            <a:r>
              <a:rPr lang="en-GB" sz="2400" b="1" dirty="0"/>
              <a:t>Bone loss begins during the menopausal transition. </a:t>
            </a:r>
          </a:p>
          <a:p>
            <a:r>
              <a:rPr lang="en-GB" sz="2400" b="1" dirty="0"/>
              <a:t>The annual rates of bone mineral density loss appear to be highest during the one year before the FMP through two years after. </a:t>
            </a:r>
          </a:p>
          <a:p>
            <a:endParaRPr lang="en-GB" dirty="0"/>
          </a:p>
        </p:txBody>
      </p:sp>
      <p:pic>
        <p:nvPicPr>
          <p:cNvPr id="3074" name="Picture 2" descr="Αποτέλεσμα εικόνας για osteoporosis">
            <a:extLst>
              <a:ext uri="{FF2B5EF4-FFF2-40B4-BE49-F238E27FC236}">
                <a16:creationId xmlns:a16="http://schemas.microsoft.com/office/drawing/2014/main" id="{273F1289-6AC0-E645-BEE6-5BC94EB13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789686"/>
            <a:ext cx="317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Αποτέλεσμα εικόνας για osteoporosis menopausal">
            <a:extLst>
              <a:ext uri="{FF2B5EF4-FFF2-40B4-BE49-F238E27FC236}">
                <a16:creationId xmlns:a16="http://schemas.microsoft.com/office/drawing/2014/main" id="{DBD01E19-C51A-054D-8A4E-1FFC152A9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45" y="3429000"/>
            <a:ext cx="53975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74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AF0B-AD6F-E74B-841A-32706BF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3878"/>
            <a:ext cx="8610600" cy="670507"/>
          </a:xfrm>
        </p:spPr>
        <p:txBody>
          <a:bodyPr>
            <a:normAutofit/>
          </a:bodyPr>
          <a:lstStyle/>
          <a:p>
            <a:r>
              <a:rPr lang="en-GB" b="1" dirty="0"/>
              <a:t>Cognitive changes</a:t>
            </a:r>
            <a:endParaRPr lang="en-GB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3479-EEA2-D745-A8AB-E9C976DA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1962"/>
            <a:ext cx="10820400" cy="47467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Women often describe problems with memory loss and difficulty concentrating during the menopausal transition and menopause, and substantial biologic evidence supports the importance of </a:t>
            </a:r>
            <a:r>
              <a:rPr lang="en-GB" b="1" dirty="0" err="1"/>
              <a:t>estrogen</a:t>
            </a:r>
            <a:r>
              <a:rPr lang="en-GB" b="1" dirty="0"/>
              <a:t> to cognitive function. </a:t>
            </a:r>
          </a:p>
          <a:p>
            <a:pPr>
              <a:lnSpc>
                <a:spcPct val="100000"/>
              </a:lnSpc>
            </a:pPr>
            <a:endParaRPr lang="en-GB" b="1" dirty="0"/>
          </a:p>
          <a:p>
            <a:pPr>
              <a:lnSpc>
                <a:spcPct val="100000"/>
              </a:lnSpc>
            </a:pPr>
            <a:r>
              <a:rPr lang="en-GB" b="1" dirty="0"/>
              <a:t>A decline in cognitive function was not observed in the SWAN study, but increases in anxiety and depression had independent, </a:t>
            </a:r>
            <a:r>
              <a:rPr lang="en-GB" b="1" dirty="0" err="1"/>
              <a:t>unfavorable</a:t>
            </a:r>
            <a:r>
              <a:rPr lang="en-GB" b="1" dirty="0"/>
              <a:t> effects on cognitive performance</a:t>
            </a:r>
          </a:p>
        </p:txBody>
      </p:sp>
    </p:spTree>
    <p:extLst>
      <p:ext uri="{BB962C8B-B14F-4D97-AF65-F5344CB8AC3E}">
        <p14:creationId xmlns:p14="http://schemas.microsoft.com/office/powerpoint/2010/main" val="3888180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AF0B-AD6F-E74B-841A-32706BF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610600" cy="670507"/>
          </a:xfrm>
        </p:spPr>
        <p:txBody>
          <a:bodyPr>
            <a:normAutofit/>
          </a:bodyPr>
          <a:lstStyle/>
          <a:p>
            <a:r>
              <a:rPr lang="en-GB" b="1" dirty="0"/>
              <a:t>Depression</a:t>
            </a:r>
            <a:endParaRPr lang="en-GB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3479-EEA2-D745-A8AB-E9C976DA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28700"/>
            <a:ext cx="10820400" cy="5189986"/>
          </a:xfrm>
        </p:spPr>
        <p:txBody>
          <a:bodyPr/>
          <a:lstStyle/>
          <a:p>
            <a:r>
              <a:rPr lang="en-GB" sz="2400" b="1" dirty="0"/>
              <a:t>Significant increased risk of new onset depression in women during the menopausal transition compared with their premenopausal years</a:t>
            </a:r>
          </a:p>
          <a:p>
            <a:endParaRPr lang="en-GB" sz="2400" b="1" dirty="0"/>
          </a:p>
          <a:p>
            <a:r>
              <a:rPr lang="en-GB" sz="2400" b="1" dirty="0"/>
              <a:t>The risk then decreases in the early </a:t>
            </a:r>
            <a:r>
              <a:rPr lang="en-GB" sz="2400" b="1" dirty="0" err="1"/>
              <a:t>postmenopause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women with hot flashes are more likely to be depressed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55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AF0B-AD6F-E74B-841A-32706BF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330" y="95303"/>
            <a:ext cx="10253870" cy="670507"/>
          </a:xfrm>
        </p:spPr>
        <p:txBody>
          <a:bodyPr>
            <a:noAutofit/>
          </a:bodyPr>
          <a:lstStyle/>
          <a:p>
            <a:r>
              <a:rPr lang="en-GB" sz="2800" b="1" dirty="0"/>
              <a:t>Long-term consequences of </a:t>
            </a:r>
            <a:r>
              <a:rPr lang="en-GB" sz="2800" b="1" dirty="0" err="1"/>
              <a:t>estrogen</a:t>
            </a:r>
            <a:r>
              <a:rPr lang="en-GB" sz="2800" b="1" dirty="0"/>
              <a:t> deficiency</a:t>
            </a:r>
            <a:endParaRPr lang="en-GB" sz="2800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3479-EEA2-D745-A8AB-E9C976DA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71538"/>
            <a:ext cx="10820400" cy="5347148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2400" b="1" dirty="0"/>
              <a:t>Cardiovascular disease</a:t>
            </a:r>
          </a:p>
          <a:p>
            <a:pPr lvl="1"/>
            <a:endParaRPr lang="en-GB" sz="2400" b="1" dirty="0"/>
          </a:p>
          <a:p>
            <a:pPr lvl="2"/>
            <a:r>
              <a:rPr lang="en-GB" sz="2000" b="1" dirty="0"/>
              <a:t>The risk of cardiovascular disease increases after menopause, </a:t>
            </a:r>
          </a:p>
          <a:p>
            <a:pPr lvl="1"/>
            <a:endParaRPr lang="en-GB" sz="2400" b="1" dirty="0"/>
          </a:p>
          <a:p>
            <a:pPr lvl="2"/>
            <a:r>
              <a:rPr lang="en-GB" sz="2000" b="1" dirty="0"/>
              <a:t>Thought to be at least in part due to </a:t>
            </a:r>
            <a:r>
              <a:rPr lang="en-GB" sz="2000" b="1" dirty="0" err="1"/>
              <a:t>estrogen</a:t>
            </a:r>
            <a:r>
              <a:rPr lang="en-GB" sz="2000" b="1" dirty="0"/>
              <a:t> deficiency. </a:t>
            </a:r>
          </a:p>
          <a:p>
            <a:pPr lvl="1"/>
            <a:endParaRPr lang="en-GB" sz="2400" b="1" dirty="0"/>
          </a:p>
          <a:p>
            <a:pPr lvl="2"/>
            <a:r>
              <a:rPr lang="en-GB" sz="2000" b="1" dirty="0"/>
              <a:t>lipid profiles that begin to change during perimenopause</a:t>
            </a:r>
          </a:p>
          <a:p>
            <a:pPr lvl="1"/>
            <a:endParaRPr lang="en-GB" sz="2400" b="1" dirty="0"/>
          </a:p>
          <a:p>
            <a:pPr lvl="2"/>
            <a:r>
              <a:rPr lang="en-GB" sz="2000" b="1" dirty="0"/>
              <a:t>small increase in serum low-density lipoprotein (LDL) during the menopausal transition </a:t>
            </a:r>
          </a:p>
          <a:p>
            <a:pPr lvl="1"/>
            <a:endParaRPr lang="en-GB" sz="2400" b="1" dirty="0"/>
          </a:p>
          <a:p>
            <a:pPr lvl="2"/>
            <a:r>
              <a:rPr lang="en-GB" sz="2000" b="1" dirty="0"/>
              <a:t>There was no change in serum high-density lipoprotein (HDL)</a:t>
            </a:r>
          </a:p>
        </p:txBody>
      </p:sp>
    </p:spTree>
    <p:extLst>
      <p:ext uri="{BB962C8B-B14F-4D97-AF65-F5344CB8AC3E}">
        <p14:creationId xmlns:p14="http://schemas.microsoft.com/office/powerpoint/2010/main" val="23134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AF0B-AD6F-E74B-841A-32706BF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1185"/>
            <a:ext cx="8686800" cy="670507"/>
          </a:xfrm>
        </p:spPr>
        <p:txBody>
          <a:bodyPr>
            <a:noAutofit/>
          </a:bodyPr>
          <a:lstStyle/>
          <a:p>
            <a:r>
              <a:rPr lang="en-GB" sz="3200" b="1" dirty="0"/>
              <a:t>Long-term consequences of </a:t>
            </a:r>
            <a:r>
              <a:rPr lang="en-GB" sz="3200" b="1" dirty="0" err="1"/>
              <a:t>estrogen</a:t>
            </a:r>
            <a:r>
              <a:rPr lang="en-GB" sz="3200" b="1" dirty="0"/>
              <a:t> deficiency</a:t>
            </a:r>
            <a:endParaRPr lang="en-GB" sz="3200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3479-EEA2-D745-A8AB-E9C976DA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1962"/>
            <a:ext cx="10820400" cy="4746724"/>
          </a:xfrm>
        </p:spPr>
        <p:txBody>
          <a:bodyPr>
            <a:normAutofit/>
          </a:bodyPr>
          <a:lstStyle/>
          <a:p>
            <a:r>
              <a:rPr lang="en-GB" sz="2800" b="1" dirty="0"/>
              <a:t>Dementia </a:t>
            </a:r>
            <a:endParaRPr lang="en-GB" sz="2800" dirty="0"/>
          </a:p>
          <a:p>
            <a:r>
              <a:rPr lang="en-GB" sz="2800" b="1" dirty="0"/>
              <a:t>Body composition </a:t>
            </a:r>
          </a:p>
          <a:p>
            <a:r>
              <a:rPr lang="en-GB" sz="2800" b="1" dirty="0"/>
              <a:t>Skin changes </a:t>
            </a:r>
          </a:p>
          <a:p>
            <a:r>
              <a:rPr lang="en-GB" sz="2800" b="1" dirty="0"/>
              <a:t>Balance</a:t>
            </a:r>
          </a:p>
          <a:p>
            <a:r>
              <a:rPr lang="en-GB" sz="2800" b="1" dirty="0"/>
              <a:t>Breast pain</a:t>
            </a:r>
            <a:endParaRPr lang="en-GB" sz="2800" dirty="0"/>
          </a:p>
          <a:p>
            <a:r>
              <a:rPr lang="en-GB" sz="2800" b="1" dirty="0"/>
              <a:t>Menstrual migraines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4769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AF0B-AD6F-E74B-841A-32706BF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53"/>
            <a:ext cx="8610600" cy="670507"/>
          </a:xfrm>
        </p:spPr>
        <p:txBody>
          <a:bodyPr>
            <a:normAutofit/>
          </a:bodyPr>
          <a:lstStyle/>
          <a:p>
            <a:r>
              <a:rPr lang="en-GB" b="1" dirty="0"/>
              <a:t>MENOPAUSAL HORMONE THERAPY</a:t>
            </a:r>
            <a:endParaRPr lang="en-GB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3479-EEA2-D745-A8AB-E9C976DA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42975"/>
            <a:ext cx="10820400" cy="5915025"/>
          </a:xfrm>
        </p:spPr>
        <p:txBody>
          <a:bodyPr>
            <a:noAutofit/>
          </a:bodyPr>
          <a:lstStyle/>
          <a:p>
            <a:r>
              <a:rPr lang="en-GB" sz="2400" b="1" dirty="0"/>
              <a:t>Definitions and goals</a:t>
            </a:r>
            <a:r>
              <a:rPr lang="en-GB" sz="2400" dirty="0"/>
              <a:t> </a:t>
            </a:r>
          </a:p>
          <a:p>
            <a:r>
              <a:rPr lang="en-GB" sz="2400" dirty="0"/>
              <a:t>Menopausal hormone therapy (MHT) is the broad term used to describe the  unopposed </a:t>
            </a:r>
            <a:r>
              <a:rPr lang="en-GB" sz="2400" dirty="0" err="1"/>
              <a:t>estrogen</a:t>
            </a:r>
            <a:r>
              <a:rPr lang="en-GB" sz="2400" dirty="0"/>
              <a:t> use for women in menopause </a:t>
            </a:r>
          </a:p>
          <a:p>
            <a:pPr lvl="1"/>
            <a:r>
              <a:rPr lang="en-GB" sz="2000" dirty="0"/>
              <a:t>Hormone therapy </a:t>
            </a:r>
          </a:p>
          <a:p>
            <a:pPr lvl="1"/>
            <a:r>
              <a:rPr lang="en-GB" sz="2000" dirty="0"/>
              <a:t>Hormone replacement therapy </a:t>
            </a:r>
          </a:p>
          <a:p>
            <a:endParaRPr lang="en-GB" sz="2400" dirty="0"/>
          </a:p>
          <a:p>
            <a:r>
              <a:rPr lang="en-GB" sz="2400" dirty="0"/>
              <a:t>The primary goal of MHT is to relieve </a:t>
            </a:r>
          </a:p>
          <a:p>
            <a:pPr lvl="1"/>
            <a:r>
              <a:rPr lang="en-GB" sz="2000" dirty="0"/>
              <a:t>hot flashes</a:t>
            </a:r>
          </a:p>
          <a:p>
            <a:pPr lvl="1"/>
            <a:r>
              <a:rPr lang="en-GB" sz="2000" dirty="0"/>
              <a:t>sleep disturbances</a:t>
            </a:r>
          </a:p>
          <a:p>
            <a:pPr lvl="1"/>
            <a:r>
              <a:rPr lang="en-GB" sz="2000" dirty="0"/>
              <a:t>mood lability/depression </a:t>
            </a:r>
          </a:p>
          <a:p>
            <a:endParaRPr lang="en-GB" sz="2400" dirty="0"/>
          </a:p>
          <a:p>
            <a:r>
              <a:rPr lang="en-GB" sz="2400" dirty="0"/>
              <a:t>women being treated only for genitourinary syndrome of menopause (GSM) should be treated with low-dose vaginal </a:t>
            </a:r>
            <a:r>
              <a:rPr lang="en-GB" sz="2400" dirty="0" err="1"/>
              <a:t>estrogen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428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AF0B-AD6F-E74B-841A-32706BF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610600" cy="670507"/>
          </a:xfrm>
        </p:spPr>
        <p:txBody>
          <a:bodyPr>
            <a:normAutofit/>
          </a:bodyPr>
          <a:lstStyle/>
          <a:p>
            <a:r>
              <a:rPr lang="en-GB" b="1" dirty="0"/>
              <a:t>MENOPAUSAL HORMONE THERAPY</a:t>
            </a:r>
            <a:endParaRPr lang="en-GB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3479-EEA2-D745-A8AB-E9C976DA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1962"/>
            <a:ext cx="10820400" cy="47467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err="1"/>
              <a:t>Estrogens</a:t>
            </a:r>
            <a:r>
              <a:rPr lang="en-GB" sz="2400" b="1" dirty="0"/>
              <a:t> — All types of </a:t>
            </a:r>
            <a:r>
              <a:rPr lang="en-GB" sz="2400" b="1" dirty="0" err="1"/>
              <a:t>estrogen</a:t>
            </a:r>
            <a:r>
              <a:rPr lang="en-GB" sz="2400" b="1" dirty="0"/>
              <a:t> are effective for relieving hot flashes</a:t>
            </a:r>
          </a:p>
          <a:p>
            <a:pPr>
              <a:lnSpc>
                <a:spcPct val="150000"/>
              </a:lnSpc>
            </a:pPr>
            <a:endParaRPr lang="en-GB" sz="2400" b="1" dirty="0"/>
          </a:p>
          <a:p>
            <a:pPr>
              <a:lnSpc>
                <a:spcPct val="150000"/>
              </a:lnSpc>
            </a:pPr>
            <a:r>
              <a:rPr lang="en-GB" sz="2400" b="1" dirty="0" err="1"/>
              <a:t>Estrogen</a:t>
            </a:r>
            <a:r>
              <a:rPr lang="en-GB" sz="2400" b="1" dirty="0"/>
              <a:t> is available in many forms: </a:t>
            </a:r>
          </a:p>
          <a:p>
            <a:pPr lvl="1">
              <a:lnSpc>
                <a:spcPct val="150000"/>
              </a:lnSpc>
            </a:pPr>
            <a:r>
              <a:rPr lang="en-GB" sz="2000" b="1" dirty="0"/>
              <a:t>oral, transdermal, </a:t>
            </a:r>
          </a:p>
          <a:p>
            <a:pPr lvl="1">
              <a:lnSpc>
                <a:spcPct val="150000"/>
              </a:lnSpc>
            </a:pPr>
            <a:r>
              <a:rPr lang="en-GB" sz="2000" b="1" dirty="0"/>
              <a:t>topical gels and lotions, and </a:t>
            </a:r>
          </a:p>
          <a:p>
            <a:pPr lvl="1">
              <a:lnSpc>
                <a:spcPct val="150000"/>
              </a:lnSpc>
            </a:pPr>
            <a:r>
              <a:rPr lang="en-GB" sz="2000" b="1" dirty="0"/>
              <a:t>vaginal rings. </a:t>
            </a:r>
          </a:p>
          <a:p>
            <a:pPr lvl="1">
              <a:lnSpc>
                <a:spcPct val="150000"/>
              </a:lnSpc>
            </a:pPr>
            <a:r>
              <a:rPr lang="en-GB" sz="2000" b="1" dirty="0"/>
              <a:t>subcutaneous implant</a:t>
            </a:r>
          </a:p>
        </p:txBody>
      </p:sp>
    </p:spTree>
    <p:extLst>
      <p:ext uri="{BB962C8B-B14F-4D97-AF65-F5344CB8AC3E}">
        <p14:creationId xmlns:p14="http://schemas.microsoft.com/office/powerpoint/2010/main" val="2829722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AF0B-AD6F-E74B-841A-32706BF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3878"/>
            <a:ext cx="8610600" cy="670507"/>
          </a:xfrm>
        </p:spPr>
        <p:txBody>
          <a:bodyPr>
            <a:normAutofit/>
          </a:bodyPr>
          <a:lstStyle/>
          <a:p>
            <a:r>
              <a:rPr lang="en-GB" b="1" dirty="0"/>
              <a:t>MENOPAUSAL HORMONE THERAPY</a:t>
            </a:r>
            <a:endParaRPr lang="en-GB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3479-EEA2-D745-A8AB-E9C976DA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1962"/>
            <a:ext cx="10820400" cy="47467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Dose 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Standard </a:t>
            </a:r>
            <a:endParaRPr lang="el-GR" sz="2400" b="1" dirty="0"/>
          </a:p>
          <a:p>
            <a:pPr lvl="1">
              <a:lnSpc>
                <a:spcPct val="150000"/>
              </a:lnSpc>
            </a:pPr>
            <a:r>
              <a:rPr lang="en-GB" sz="2400" b="1" dirty="0"/>
              <a:t>oral 1 mg/day or transdermal 0.05 mg/day</a:t>
            </a:r>
            <a:endParaRPr lang="el-GR" sz="2400" b="1" dirty="0"/>
          </a:p>
          <a:p>
            <a:pPr>
              <a:lnSpc>
                <a:spcPct val="150000"/>
              </a:lnSpc>
            </a:pPr>
            <a:r>
              <a:rPr lang="en-GB" sz="2400" b="1" dirty="0"/>
              <a:t>younger women after bilateral oophorectomy. </a:t>
            </a:r>
            <a:endParaRPr lang="el-GR" sz="2400" b="1" dirty="0"/>
          </a:p>
          <a:p>
            <a:pPr lvl="1">
              <a:lnSpc>
                <a:spcPct val="150000"/>
              </a:lnSpc>
            </a:pPr>
            <a:r>
              <a:rPr lang="en-GB" sz="2400" b="1" dirty="0"/>
              <a:t>higher doses 2 mg oral </a:t>
            </a:r>
            <a:r>
              <a:rPr lang="en-GB" sz="2400" b="1" dirty="0" err="1"/>
              <a:t>estradiol</a:t>
            </a:r>
            <a:r>
              <a:rPr lang="en-GB" sz="2400" b="1" dirty="0"/>
              <a:t> or 0.1 mg transdermal </a:t>
            </a:r>
            <a:endParaRPr lang="el-GR" sz="2400" b="1" dirty="0"/>
          </a:p>
          <a:p>
            <a:pPr>
              <a:lnSpc>
                <a:spcPct val="150000"/>
              </a:lnSpc>
            </a:pPr>
            <a:r>
              <a:rPr lang="en-GB" sz="2400" b="1" dirty="0"/>
              <a:t>In the past, a "one-size-fits-all" </a:t>
            </a:r>
            <a:endParaRPr lang="el-GR" sz="2400" b="1" dirty="0"/>
          </a:p>
          <a:p>
            <a:pPr lvl="1">
              <a:lnSpc>
                <a:spcPct val="150000"/>
              </a:lnSpc>
            </a:pPr>
            <a:r>
              <a:rPr lang="en-GB" sz="2400" b="1" dirty="0"/>
              <a:t>the current approach is to start with lower doses, such as transdermal </a:t>
            </a:r>
            <a:r>
              <a:rPr lang="en-GB" sz="2400" b="1" dirty="0" err="1"/>
              <a:t>estradiol</a:t>
            </a:r>
            <a:r>
              <a:rPr lang="en-GB" sz="2400" b="1" dirty="0"/>
              <a:t> (0.025 mg) or oral </a:t>
            </a:r>
            <a:r>
              <a:rPr lang="en-GB" sz="2400" b="1" dirty="0" err="1"/>
              <a:t>estradiol</a:t>
            </a:r>
            <a:r>
              <a:rPr lang="en-GB" sz="2400" b="1" dirty="0"/>
              <a:t> (0.5 mg/day), and titrate up to relieve symptoms. </a:t>
            </a:r>
            <a:endParaRPr lang="el-GR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9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B750-979D-8342-B3DD-8426F5E9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412337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A woman aged 50 has had increasingly heavy periods for 2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3C6B-8ACE-8F42-AA04-80B25D90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629025"/>
            <a:ext cx="8596668" cy="2412337"/>
          </a:xfrm>
        </p:spPr>
        <p:txBody>
          <a:bodyPr>
            <a:normAutofit/>
          </a:bodyPr>
          <a:lstStyle/>
          <a:p>
            <a:r>
              <a:rPr lang="en-GB" sz="3200" i="1" dirty="0"/>
              <a:t>Core Topics </a:t>
            </a:r>
            <a:endParaRPr lang="en-GB" sz="3200" dirty="0"/>
          </a:p>
          <a:p>
            <a:r>
              <a:rPr lang="en-GB" sz="3200" dirty="0"/>
              <a:t>• </a:t>
            </a:r>
            <a:r>
              <a:rPr lang="en-GB" sz="3200" b="1" dirty="0"/>
              <a:t>Menorrhagia</a:t>
            </a:r>
            <a:br>
              <a:rPr lang="en-GB" sz="3200" b="1" dirty="0"/>
            </a:br>
            <a:r>
              <a:rPr lang="en-GB" sz="3200" dirty="0"/>
              <a:t>• </a:t>
            </a:r>
            <a:r>
              <a:rPr lang="en-GB" sz="3200" b="1" dirty="0"/>
              <a:t>Menopause</a:t>
            </a:r>
            <a:br>
              <a:rPr lang="en-GB" sz="3200" b="1" dirty="0"/>
            </a:br>
            <a:r>
              <a:rPr lang="en-GB" sz="3200" dirty="0"/>
              <a:t>• </a:t>
            </a:r>
            <a:r>
              <a:rPr lang="en-GB" sz="3200" b="1" dirty="0"/>
              <a:t>Gynaecological operations 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335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AF0B-AD6F-E74B-841A-32706BF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610600" cy="670507"/>
          </a:xfrm>
        </p:spPr>
        <p:txBody>
          <a:bodyPr>
            <a:normAutofit/>
          </a:bodyPr>
          <a:lstStyle/>
          <a:p>
            <a:r>
              <a:rPr lang="en-GB" b="1" dirty="0"/>
              <a:t>MENOPAUSAL HORMONE THERAPY</a:t>
            </a:r>
            <a:endParaRPr lang="en-GB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3479-EEA2-D745-A8AB-E9C976DA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1962"/>
            <a:ext cx="10820400" cy="47467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Progestins </a:t>
            </a:r>
            <a:endParaRPr lang="el-GR" b="1" dirty="0"/>
          </a:p>
          <a:p>
            <a:pPr lvl="1">
              <a:lnSpc>
                <a:spcPct val="100000"/>
              </a:lnSpc>
            </a:pPr>
            <a:r>
              <a:rPr lang="el-GR" b="1" dirty="0"/>
              <a:t>Ι</a:t>
            </a:r>
            <a:r>
              <a:rPr lang="en-GB" b="1" dirty="0" err="1"/>
              <a:t>ntact</a:t>
            </a:r>
            <a:r>
              <a:rPr lang="en-GB" b="1" dirty="0"/>
              <a:t> uterus need a progestin </a:t>
            </a:r>
            <a:endParaRPr lang="el-GR" b="1" dirty="0"/>
          </a:p>
          <a:p>
            <a:pPr lvl="1">
              <a:lnSpc>
                <a:spcPct val="100000"/>
              </a:lnSpc>
            </a:pPr>
            <a:r>
              <a:rPr lang="en-GB" b="1" dirty="0"/>
              <a:t>Women who have undergone hysterectomy should not receive a progestin</a:t>
            </a:r>
            <a:endParaRPr lang="el-GR" b="1" dirty="0"/>
          </a:p>
          <a:p>
            <a:pPr>
              <a:lnSpc>
                <a:spcPct val="100000"/>
              </a:lnSpc>
            </a:pPr>
            <a:endParaRPr lang="en-GB" b="1" dirty="0"/>
          </a:p>
          <a:p>
            <a:pPr>
              <a:lnSpc>
                <a:spcPct val="100000"/>
              </a:lnSpc>
            </a:pPr>
            <a:r>
              <a:rPr lang="en-GB" b="1" dirty="0"/>
              <a:t>Dosing</a:t>
            </a:r>
            <a:endParaRPr lang="el-GR" b="1" dirty="0"/>
          </a:p>
          <a:p>
            <a:pPr lvl="1">
              <a:lnSpc>
                <a:spcPct val="100000"/>
              </a:lnSpc>
            </a:pPr>
            <a:r>
              <a:rPr lang="en-GB" b="1" dirty="0"/>
              <a:t>Our first choice of progestin is oral natural micronized progesterone (200 mg/day for 12 days/month</a:t>
            </a:r>
            <a:endParaRPr lang="el-GR" b="1" dirty="0"/>
          </a:p>
          <a:p>
            <a:pPr lvl="1">
              <a:lnSpc>
                <a:spcPct val="100000"/>
              </a:lnSpc>
            </a:pPr>
            <a:r>
              <a:rPr lang="en-GB" b="1" dirty="0"/>
              <a:t>or 100 mg daily [continuous regimen]). </a:t>
            </a:r>
            <a:endParaRPr lang="el-GR" b="1" dirty="0"/>
          </a:p>
          <a:p>
            <a:pPr lvl="1">
              <a:lnSpc>
                <a:spcPct val="100000"/>
              </a:lnSpc>
            </a:pPr>
            <a:r>
              <a:rPr lang="en-GB" b="1" dirty="0"/>
              <a:t>We advise taking progesterone at bedtime as some of its metabolites are associated with somnolence. </a:t>
            </a:r>
            <a:endParaRPr lang="el-GR" b="1" dirty="0"/>
          </a:p>
          <a:p>
            <a:pPr lvl="1">
              <a:lnSpc>
                <a:spcPct val="100000"/>
              </a:lnSpc>
            </a:pPr>
            <a:r>
              <a:rPr lang="en-GB" b="1" dirty="0"/>
              <a:t>There are reasons to believe that natural progesterone is safer for the cardiovascular system (no adverse lipid effects) and possibly the breast.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29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AF0B-AD6F-E74B-841A-32706BF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3878"/>
            <a:ext cx="8610600" cy="670507"/>
          </a:xfrm>
        </p:spPr>
        <p:txBody>
          <a:bodyPr>
            <a:normAutofit/>
          </a:bodyPr>
          <a:lstStyle/>
          <a:p>
            <a:r>
              <a:rPr lang="en-GB" b="1" dirty="0"/>
              <a:t>MENOPAUSAL HORMONE THERAPY</a:t>
            </a:r>
            <a:endParaRPr lang="en-GB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3479-EEA2-D745-A8AB-E9C976DA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1962"/>
            <a:ext cx="10820400" cy="5386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Side effects </a:t>
            </a:r>
            <a:endParaRPr lang="el-GR" b="1" dirty="0"/>
          </a:p>
          <a:p>
            <a:pPr lvl="1">
              <a:lnSpc>
                <a:spcPct val="100000"/>
              </a:lnSpc>
            </a:pPr>
            <a:r>
              <a:rPr lang="en-GB" b="1" dirty="0"/>
              <a:t>breast soreness</a:t>
            </a:r>
            <a:endParaRPr lang="el-GR" b="1" dirty="0"/>
          </a:p>
          <a:p>
            <a:pPr lvl="1">
              <a:lnSpc>
                <a:spcPct val="100000"/>
              </a:lnSpc>
            </a:pPr>
            <a:r>
              <a:rPr lang="en-GB" b="1" dirty="0"/>
              <a:t>mood symptoms and bloating with progestin therapy. </a:t>
            </a:r>
            <a:endParaRPr lang="el-GR" b="1" dirty="0"/>
          </a:p>
          <a:p>
            <a:pPr lvl="1">
              <a:lnSpc>
                <a:spcPct val="100000"/>
              </a:lnSpc>
            </a:pPr>
            <a:r>
              <a:rPr lang="en-GB" b="1" dirty="0"/>
              <a:t>Vaginal bleeding occurs in almost all women </a:t>
            </a:r>
            <a:endParaRPr lang="el-GR" b="1" dirty="0"/>
          </a:p>
          <a:p>
            <a:pPr lvl="1">
              <a:lnSpc>
                <a:spcPct val="100000"/>
              </a:lnSpc>
            </a:pPr>
            <a:r>
              <a:rPr lang="en-GB" b="1" dirty="0"/>
              <a:t>Some women are unable to tolerate cyclic progestin administration because of the mood side effects and bloating. </a:t>
            </a:r>
            <a:endParaRPr lang="el-GR" b="1" dirty="0"/>
          </a:p>
          <a:p>
            <a:pPr>
              <a:lnSpc>
                <a:spcPct val="100000"/>
              </a:lnSpc>
            </a:pPr>
            <a:endParaRPr lang="el-GR" b="1" dirty="0"/>
          </a:p>
          <a:p>
            <a:pPr>
              <a:lnSpc>
                <a:spcPct val="100000"/>
              </a:lnSpc>
            </a:pPr>
            <a:r>
              <a:rPr lang="en-GB" b="1" dirty="0"/>
              <a:t>For women who unable to tolerate either a cyclic or continuous oral progesterone regimen, alternatives include: 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Vaginal use of micronized progesterone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Levonorgestrel-releasing IUDs</a:t>
            </a:r>
            <a:endParaRPr lang="el-GR" b="1" dirty="0"/>
          </a:p>
          <a:p>
            <a:pPr lvl="1">
              <a:lnSpc>
                <a:spcPct val="100000"/>
              </a:lnSpc>
            </a:pPr>
            <a:r>
              <a:rPr lang="en-GB" b="1" dirty="0"/>
              <a:t>Conjugated </a:t>
            </a:r>
            <a:r>
              <a:rPr lang="en-GB" b="1" dirty="0" err="1"/>
              <a:t>estrogen</a:t>
            </a:r>
            <a:r>
              <a:rPr lang="en-GB" b="1" dirty="0"/>
              <a:t>/</a:t>
            </a:r>
            <a:r>
              <a:rPr lang="en-GB" b="1" dirty="0" err="1"/>
              <a:t>bazedoxifene</a:t>
            </a:r>
            <a:endParaRPr lang="el-GR" b="1" dirty="0"/>
          </a:p>
          <a:p>
            <a:pPr lvl="2">
              <a:lnSpc>
                <a:spcPct val="100000"/>
              </a:lnSpc>
            </a:pPr>
            <a:r>
              <a:rPr lang="en-GB" b="1" dirty="0" err="1"/>
              <a:t>bazedoxifene</a:t>
            </a:r>
            <a:r>
              <a:rPr lang="en-GB" b="1" dirty="0"/>
              <a:t>, a selective </a:t>
            </a:r>
            <a:r>
              <a:rPr lang="en-GB" b="1" dirty="0" err="1"/>
              <a:t>estrogen</a:t>
            </a:r>
            <a:r>
              <a:rPr lang="en-GB" b="1" dirty="0"/>
              <a:t> receptor modulator (SERM)</a:t>
            </a:r>
          </a:p>
        </p:txBody>
      </p:sp>
    </p:spTree>
    <p:extLst>
      <p:ext uri="{BB962C8B-B14F-4D97-AF65-F5344CB8AC3E}">
        <p14:creationId xmlns:p14="http://schemas.microsoft.com/office/powerpoint/2010/main" val="2659456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AF0B-AD6F-E74B-841A-32706BF8C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610600" cy="670507"/>
          </a:xfrm>
        </p:spPr>
        <p:txBody>
          <a:bodyPr>
            <a:normAutofit/>
          </a:bodyPr>
          <a:lstStyle/>
          <a:p>
            <a:r>
              <a:rPr lang="en-GB" b="1" dirty="0"/>
              <a:t>Changes in practice post-WHI </a:t>
            </a:r>
            <a:endParaRPr lang="en-GB" b="1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3479-EEA2-D745-A8AB-E9C976DA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1962"/>
            <a:ext cx="10820400" cy="4746724"/>
          </a:xfrm>
        </p:spPr>
        <p:txBody>
          <a:bodyPr>
            <a:normAutofit/>
          </a:bodyPr>
          <a:lstStyle/>
          <a:p>
            <a:r>
              <a:rPr lang="en-GB" b="1" dirty="0"/>
              <a:t>Decline in MHT prescriptions</a:t>
            </a:r>
            <a:endParaRPr lang="el-GR" dirty="0"/>
          </a:p>
          <a:p>
            <a:r>
              <a:rPr lang="en-GB" dirty="0"/>
              <a:t> Use of MHT has decreased approximately 80 percent since the initial publication of the Women's Health Initiative (WHI) results in 2002 [15]. </a:t>
            </a:r>
            <a:endParaRPr lang="el-GR" dirty="0"/>
          </a:p>
          <a:p>
            <a:endParaRPr lang="el-GR" dirty="0"/>
          </a:p>
          <a:p>
            <a:r>
              <a:rPr lang="en-GB" b="1" dirty="0"/>
              <a:t>Need for improved training in menopausal medicine </a:t>
            </a:r>
            <a:endParaRPr lang="el-GR" dirty="0"/>
          </a:p>
          <a:p>
            <a:r>
              <a:rPr lang="en-GB" dirty="0"/>
              <a:t> Emerging data suggest that medical school graduates, as well as residents in internal medicine and obstetrics/</a:t>
            </a:r>
            <a:r>
              <a:rPr lang="en-GB" dirty="0" err="1"/>
              <a:t>gynecology</a:t>
            </a:r>
            <a:r>
              <a:rPr lang="en-GB" dirty="0"/>
              <a:t>, now receive little or no training in the management of menopausal women </a:t>
            </a:r>
            <a:endParaRPr lang="el-GR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D53A0-A9CA-C349-AD22-84F6DFD4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922"/>
            <a:ext cx="12192000" cy="42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0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D114-ED19-4E4C-80AF-42B83F0E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Gynaecological operations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4994E-7DCE-A54E-A19F-728976D32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9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3197-1FA2-E047-8AE3-0D1C68D8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5246"/>
            <a:ext cx="8596668" cy="1320800"/>
          </a:xfrm>
        </p:spPr>
        <p:txBody>
          <a:bodyPr/>
          <a:lstStyle/>
          <a:p>
            <a:r>
              <a:rPr lang="en-GB" dirty="0"/>
              <a:t>What are the various routes and types of hysterectomy?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10A90-32AE-824F-99BD-549C51F7D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25"/>
            <a:ext cx="4057650" cy="5286375"/>
          </a:xfrm>
        </p:spPr>
        <p:txBody>
          <a:bodyPr>
            <a:normAutofit/>
          </a:bodyPr>
          <a:lstStyle/>
          <a:p>
            <a:r>
              <a:rPr lang="en-GB" sz="2400" b="1" dirty="0"/>
              <a:t>Abdominal</a:t>
            </a:r>
          </a:p>
          <a:p>
            <a:endParaRPr lang="en-GB" sz="2400" b="1" dirty="0"/>
          </a:p>
          <a:p>
            <a:r>
              <a:rPr lang="en-GB" sz="2400" b="1" dirty="0"/>
              <a:t>Laparoscopic</a:t>
            </a:r>
          </a:p>
          <a:p>
            <a:endParaRPr lang="en-GB" sz="2400" b="1" dirty="0"/>
          </a:p>
          <a:p>
            <a:r>
              <a:rPr lang="en-GB" sz="2400" b="1" dirty="0"/>
              <a:t>Robotic</a:t>
            </a:r>
          </a:p>
          <a:p>
            <a:endParaRPr lang="en-GB" sz="2400" b="1" dirty="0"/>
          </a:p>
          <a:p>
            <a:r>
              <a:rPr lang="en-GB" sz="2400" b="1" dirty="0"/>
              <a:t>Vaginal</a:t>
            </a:r>
          </a:p>
          <a:p>
            <a:endParaRPr lang="en-GB" sz="2400" b="1" dirty="0"/>
          </a:p>
          <a:p>
            <a:r>
              <a:rPr lang="en-GB" sz="2400" b="1" dirty="0" err="1"/>
              <a:t>Laparoscopicaly</a:t>
            </a:r>
            <a:r>
              <a:rPr lang="en-GB" sz="2400" b="1" dirty="0"/>
              <a:t> assisted vaginal hysterectomy  </a:t>
            </a:r>
          </a:p>
        </p:txBody>
      </p:sp>
      <p:pic>
        <p:nvPicPr>
          <p:cNvPr id="3074" name="Picture 2" descr="Hysterectomy - Obstetrics &amp; Gynecology of Atlanta">
            <a:extLst>
              <a:ext uri="{FF2B5EF4-FFF2-40B4-BE49-F238E27FC236}">
                <a16:creationId xmlns:a16="http://schemas.microsoft.com/office/drawing/2014/main" id="{475F4952-443A-E146-8EAF-ED7CC0A48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95" y="1812925"/>
            <a:ext cx="4773605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obotic Services - Mayo Clinic Health System">
            <a:extLst>
              <a:ext uri="{FF2B5EF4-FFF2-40B4-BE49-F238E27FC236}">
                <a16:creationId xmlns:a16="http://schemas.microsoft.com/office/drawing/2014/main" id="{B22283AB-7378-074A-ADCE-EB471091B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2" y="1812924"/>
            <a:ext cx="3455752" cy="443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87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9C6B-E75B-224A-9B17-93AF41DB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Compare abdominal versus vaginal hysterectomy.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09F03-5065-124D-BB0F-135ECD134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ysterectomy (Abdominal/Vaginal)">
            <a:extLst>
              <a:ext uri="{FF2B5EF4-FFF2-40B4-BE49-F238E27FC236}">
                <a16:creationId xmlns:a16="http://schemas.microsoft.com/office/drawing/2014/main" id="{BA42F3BB-06DA-FA48-B393-D7327C811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68" y="2210907"/>
            <a:ext cx="6785264" cy="352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8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16CD9-96B9-064B-909B-A95D8703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the postoperative complications of hysterectomy?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08EB4-B00D-524C-BB90-C0486A341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370"/>
            <a:ext cx="4780973" cy="4351338"/>
          </a:xfrm>
        </p:spPr>
        <p:txBody>
          <a:bodyPr/>
          <a:lstStyle/>
          <a:p>
            <a:r>
              <a:rPr lang="en-GB" dirty="0"/>
              <a:t>Like any other surgery</a:t>
            </a:r>
          </a:p>
        </p:txBody>
      </p:sp>
      <p:pic>
        <p:nvPicPr>
          <p:cNvPr id="5122" name="Picture 2" descr="Hysterectomy">
            <a:extLst>
              <a:ext uri="{FF2B5EF4-FFF2-40B4-BE49-F238E27FC236}">
                <a16:creationId xmlns:a16="http://schemas.microsoft.com/office/drawing/2014/main" id="{4E3F4D28-76E4-074A-8E4A-CF1DE7F8E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97" y="1853354"/>
            <a:ext cx="6532680" cy="490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BA56-4B38-E14E-9FFD-FA375BB1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Does myomectomy have a role in treatment of menorrhagia?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2D10F-8F6B-D149-8ED2-1E881B347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Myomectomy West London | Understanding the Procedure - Philippe de Rosnay">
            <a:extLst>
              <a:ext uri="{FF2B5EF4-FFF2-40B4-BE49-F238E27FC236}">
                <a16:creationId xmlns:a16="http://schemas.microsoft.com/office/drawing/2014/main" id="{FEBE8B32-B233-3B43-BC30-AECE604BC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2" y="1789978"/>
            <a:ext cx="7786255" cy="48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19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8C36-8943-DC45-8A8B-35323CC6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the advantages / disadvantages of endometrial ablation?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57A1D-BDCB-5A45-9353-E13243035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enter for Menstrual Disorders in Rochester, NY">
            <a:extLst>
              <a:ext uri="{FF2B5EF4-FFF2-40B4-BE49-F238E27FC236}">
                <a16:creationId xmlns:a16="http://schemas.microsoft.com/office/drawing/2014/main" id="{B7C71947-3FE8-4A43-A8C0-B8E014B9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91" y="2076450"/>
            <a:ext cx="6517409" cy="42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enter for Menstrual Disorders in Rochester, NY">
            <a:extLst>
              <a:ext uri="{FF2B5EF4-FFF2-40B4-BE49-F238E27FC236}">
                <a16:creationId xmlns:a16="http://schemas.microsoft.com/office/drawing/2014/main" id="{775D8C13-A2C3-F24F-8B65-3AA86740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6" y="2076450"/>
            <a:ext cx="5715000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4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6803-F4A9-0747-8232-9875FF7D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808"/>
            <a:ext cx="8596668" cy="1320800"/>
          </a:xfrm>
        </p:spPr>
        <p:txBody>
          <a:bodyPr/>
          <a:lstStyle/>
          <a:p>
            <a:r>
              <a:rPr lang="en-GB" b="1" dirty="0"/>
              <a:t>Menorrhagia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7B37D-4687-1640-8ADE-6663B1E8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26177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What is dysfunctional uterine bleeding?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7C7B6-7888-5D4D-8815-D37DEF6A9103}"/>
              </a:ext>
            </a:extLst>
          </p:cNvPr>
          <p:cNvSpPr txBox="1"/>
          <p:nvPr/>
        </p:nvSpPr>
        <p:spPr>
          <a:xfrm>
            <a:off x="2105891" y="3491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085653-288E-3240-ACC6-5A496511C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48415"/>
              </p:ext>
            </p:extLst>
          </p:nvPr>
        </p:nvGraphicFramePr>
        <p:xfrm>
          <a:off x="166156" y="1344608"/>
          <a:ext cx="11859688" cy="524192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05081">
                  <a:extLst>
                    <a:ext uri="{9D8B030D-6E8A-4147-A177-3AD203B41FA5}">
                      <a16:colId xmlns:a16="http://schemas.microsoft.com/office/drawing/2014/main" val="3982775578"/>
                    </a:ext>
                  </a:extLst>
                </a:gridCol>
                <a:gridCol w="9454607">
                  <a:extLst>
                    <a:ext uri="{9D8B030D-6E8A-4147-A177-3AD203B41FA5}">
                      <a16:colId xmlns:a16="http://schemas.microsoft.com/office/drawing/2014/main" val="1770488556"/>
                    </a:ext>
                  </a:extLst>
                </a:gridCol>
              </a:tblGrid>
              <a:tr h="350152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Oligomenorrhea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Bleeding occurs at intervals of &gt; 35 days and usually is caused by a prolonged follicular phase.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extLst>
                  <a:ext uri="{0D108BD9-81ED-4DB2-BD59-A6C34878D82A}">
                    <a16:rowId xmlns:a16="http://schemas.microsoft.com/office/drawing/2014/main" val="2795811239"/>
                  </a:ext>
                </a:extLst>
              </a:tr>
              <a:tr h="350152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Polymenorrhea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Bleeding occurs at intervals of &lt; 21 days and may be caused by a lutealphase defect.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extLst>
                  <a:ext uri="{0D108BD9-81ED-4DB2-BD59-A6C34878D82A}">
                    <a16:rowId xmlns:a16="http://schemas.microsoft.com/office/drawing/2014/main" val="2245181773"/>
                  </a:ext>
                </a:extLst>
              </a:tr>
              <a:tr h="545183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Menorrhagia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dirty="0">
                          <a:solidFill>
                            <a:srgbClr val="09142A"/>
                          </a:solidFill>
                          <a:effectLst/>
                        </a:rPr>
                        <a:t>Bleeding occurs at normal intervals (21 to 35 days) but with heavy flow (80 mL) or duration (7 days).</a:t>
                      </a:r>
                      <a:endParaRPr lang="en-GB" sz="1600" b="1" i="0" dirty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extLst>
                  <a:ext uri="{0D108BD9-81ED-4DB2-BD59-A6C34878D82A}">
                    <a16:rowId xmlns:a16="http://schemas.microsoft.com/office/drawing/2014/main" val="2845780222"/>
                  </a:ext>
                </a:extLst>
              </a:tr>
              <a:tr h="350152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Menometrorrhagia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Bleeding occurs at irregular, noncyclic intervals and with heavy flow (80 mL) or duration (7 days).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extLst>
                  <a:ext uri="{0D108BD9-81ED-4DB2-BD59-A6C34878D82A}">
                    <a16:rowId xmlns:a16="http://schemas.microsoft.com/office/drawing/2014/main" val="2184274219"/>
                  </a:ext>
                </a:extLst>
              </a:tr>
              <a:tr h="350152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Amenorrhea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Bleeding is absent for 6 months or more in a nonmenopausal woman.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extLst>
                  <a:ext uri="{0D108BD9-81ED-4DB2-BD59-A6C34878D82A}">
                    <a16:rowId xmlns:a16="http://schemas.microsoft.com/office/drawing/2014/main" val="3655787398"/>
                  </a:ext>
                </a:extLst>
              </a:tr>
              <a:tr h="800267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Metrorrhagia or bleeding intermenstrual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dirty="0">
                          <a:solidFill>
                            <a:srgbClr val="09142A"/>
                          </a:solidFill>
                          <a:effectLst/>
                        </a:rPr>
                        <a:t>Irregular bleeding occurs between ovulatory cycles; causes to consider include cervical disease, intrauterine device, endometritis, polyps, submucous myomas, endometrial hyperplasia, and cancer.</a:t>
                      </a:r>
                      <a:endParaRPr lang="en-GB" sz="1600" b="1" i="0" dirty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extLst>
                  <a:ext uri="{0D108BD9-81ED-4DB2-BD59-A6C34878D82A}">
                    <a16:rowId xmlns:a16="http://schemas.microsoft.com/office/drawing/2014/main" val="2412333889"/>
                  </a:ext>
                </a:extLst>
              </a:tr>
              <a:tr h="350152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Midcycle spotting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Spotting occurs just before ovulation, usually because of a decline in the estrogen level.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extLst>
                  <a:ext uri="{0D108BD9-81ED-4DB2-BD59-A6C34878D82A}">
                    <a16:rowId xmlns:a16="http://schemas.microsoft.com/office/drawing/2014/main" val="3938580147"/>
                  </a:ext>
                </a:extLst>
              </a:tr>
              <a:tr h="545183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Postmenopausal bleeding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Bleeding recurs in a menopausal woman at least 1 year after cessation of cycles.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extLst>
                  <a:ext uri="{0D108BD9-81ED-4DB2-BD59-A6C34878D82A}">
                    <a16:rowId xmlns:a16="http://schemas.microsoft.com/office/drawing/2014/main" val="3161793166"/>
                  </a:ext>
                </a:extLst>
              </a:tr>
              <a:tr h="800267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Acute emergent abnormal uterine bleeding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>
                          <a:solidFill>
                            <a:srgbClr val="09142A"/>
                          </a:solidFill>
                          <a:effectLst/>
                        </a:rPr>
                        <a:t>Bleeding is characterized by significant blood loss that results in hypovolemia (hypotension or tachycardia) or shock.</a:t>
                      </a:r>
                      <a:endParaRPr lang="en-GB" sz="1600" b="1" i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extLst>
                  <a:ext uri="{0D108BD9-81ED-4DB2-BD59-A6C34878D82A}">
                    <a16:rowId xmlns:a16="http://schemas.microsoft.com/office/drawing/2014/main" val="2394029008"/>
                  </a:ext>
                </a:extLst>
              </a:tr>
              <a:tr h="800267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dirty="0">
                          <a:solidFill>
                            <a:srgbClr val="09142A"/>
                          </a:solidFill>
                          <a:effectLst/>
                        </a:rPr>
                        <a:t>Dysfunctional uterine bleeding</a:t>
                      </a:r>
                      <a:endParaRPr lang="en-GB" sz="1600" b="1" i="0" dirty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dirty="0">
                          <a:solidFill>
                            <a:srgbClr val="09142A"/>
                          </a:solidFill>
                          <a:effectLst/>
                        </a:rPr>
                        <a:t>This ovulatory or anovulatory bleeding is diagnosed after the exclusion of pregnancy or pregnancy-related disorders, medications, iatrogenic causes, obvious genital tract pathology, and systemic conditions.</a:t>
                      </a:r>
                      <a:endParaRPr lang="en-GB" sz="1600" b="1" i="0" dirty="0">
                        <a:solidFill>
                          <a:srgbClr val="09142A"/>
                        </a:solidFill>
                        <a:effectLst/>
                        <a:latin typeface="Roboto"/>
                      </a:endParaRPr>
                    </a:p>
                  </a:txBody>
                  <a:tcPr marL="33472" marR="33472" marT="16736" marB="16736"/>
                </a:tc>
                <a:extLst>
                  <a:ext uri="{0D108BD9-81ED-4DB2-BD59-A6C34878D82A}">
                    <a16:rowId xmlns:a16="http://schemas.microsoft.com/office/drawing/2014/main" val="1064025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49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67A4-C758-BF47-9752-2005414F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6CB6C-AA33-8A4E-8ACB-47A6758C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21EB9E-D960-FB49-AD0C-06F6DEDB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0"/>
            <a:ext cx="6262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7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6803-F4A9-0747-8232-9875FF7D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Menorrhagia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7B37D-4687-1640-8ADE-6663B1E87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blood tests would you perform? </a:t>
            </a:r>
          </a:p>
          <a:p>
            <a:r>
              <a:rPr lang="en-GB" dirty="0"/>
              <a:t>CBC</a:t>
            </a:r>
          </a:p>
          <a:p>
            <a:r>
              <a:rPr lang="en-GB" dirty="0" err="1"/>
              <a:t>Hormons</a:t>
            </a:r>
            <a:endParaRPr lang="en-GB" dirty="0"/>
          </a:p>
          <a:p>
            <a:pPr lvl="1"/>
            <a:r>
              <a:rPr lang="en-GB" dirty="0"/>
              <a:t>TSH</a:t>
            </a:r>
          </a:p>
          <a:p>
            <a:pPr lvl="1"/>
            <a:r>
              <a:rPr lang="en-GB" dirty="0" err="1"/>
              <a:t>Prolactine</a:t>
            </a:r>
            <a:endParaRPr lang="en-GB" dirty="0"/>
          </a:p>
          <a:p>
            <a:pPr lvl="1"/>
            <a:r>
              <a:rPr lang="en-GB" dirty="0"/>
              <a:t>FSH </a:t>
            </a:r>
          </a:p>
          <a:p>
            <a:pPr lvl="1"/>
            <a:r>
              <a:rPr lang="en-GB" dirty="0"/>
              <a:t>LH</a:t>
            </a:r>
          </a:p>
          <a:p>
            <a:pPr lvl="1"/>
            <a:r>
              <a:rPr lang="en-GB" dirty="0"/>
              <a:t>E2</a:t>
            </a:r>
          </a:p>
          <a:p>
            <a:pPr lvl="1"/>
            <a:r>
              <a:rPr lang="en-GB" dirty="0" err="1"/>
              <a:t>Testoterone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Progesterone </a:t>
            </a:r>
          </a:p>
        </p:txBody>
      </p:sp>
    </p:spTree>
    <p:extLst>
      <p:ext uri="{BB962C8B-B14F-4D97-AF65-F5344CB8AC3E}">
        <p14:creationId xmlns:p14="http://schemas.microsoft.com/office/powerpoint/2010/main" val="348045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6803-F4A9-0747-8232-9875FF7D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28" y="63732"/>
            <a:ext cx="8596668" cy="1320800"/>
          </a:xfrm>
        </p:spPr>
        <p:txBody>
          <a:bodyPr/>
          <a:lstStyle/>
          <a:p>
            <a:r>
              <a:rPr lang="en-GB" b="1" dirty="0"/>
              <a:t>Menorrhagia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7B37D-4687-1640-8ADE-6663B1E8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28" y="838311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Discuss role of ultrasound and endometrial biopsy.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2" descr="MedPix Case - HYPERPLASTIC ENDOMETRIAL POLYP">
            <a:extLst>
              <a:ext uri="{FF2B5EF4-FFF2-40B4-BE49-F238E27FC236}">
                <a16:creationId xmlns:a16="http://schemas.microsoft.com/office/drawing/2014/main" id="{E80B8E88-CC44-D044-9F8C-7019FDAF1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5" y="1592694"/>
            <a:ext cx="3305937" cy="415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iagnosis | UCSF Comprehensive Fibroid Center">
            <a:extLst>
              <a:ext uri="{FF2B5EF4-FFF2-40B4-BE49-F238E27FC236}">
                <a16:creationId xmlns:a16="http://schemas.microsoft.com/office/drawing/2014/main" id="{0CEFB5DD-5E7E-8F41-9D68-88FF2247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5" y="2159110"/>
            <a:ext cx="4663107" cy="29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ndometrial Biopsy: Tips and Pitfalls - American Family Physician">
            <a:extLst>
              <a:ext uri="{FF2B5EF4-FFF2-40B4-BE49-F238E27FC236}">
                <a16:creationId xmlns:a16="http://schemas.microsoft.com/office/drawing/2014/main" id="{C7C27ABB-1843-904B-BFEA-6EFE8FED0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84" y="724132"/>
            <a:ext cx="3845415" cy="611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0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6803-F4A9-0747-8232-9875FF7D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9170"/>
            <a:ext cx="8596668" cy="1320800"/>
          </a:xfrm>
        </p:spPr>
        <p:txBody>
          <a:bodyPr/>
          <a:lstStyle/>
          <a:p>
            <a:r>
              <a:rPr lang="en-GB" b="1" dirty="0"/>
              <a:t>Menorrhagia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7B37D-4687-1640-8ADE-6663B1E8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14246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Does every patient require an urgent hysteroscopy and D &amp; C?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18" name="Picture 2" descr="Hysteroscopy in Thrissur | Hysteroscopy Procedure Kerala - KARE Centre">
            <a:extLst>
              <a:ext uri="{FF2B5EF4-FFF2-40B4-BE49-F238E27FC236}">
                <a16:creationId xmlns:a16="http://schemas.microsoft.com/office/drawing/2014/main" id="{6B39447C-948E-7F4B-B58C-8C8BFAE43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8814"/>
            <a:ext cx="4564061" cy="456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ysteroscopic image of a type 0 fibroid | Download Scientific Diagram">
            <a:extLst>
              <a:ext uri="{FF2B5EF4-FFF2-40B4-BE49-F238E27FC236}">
                <a16:creationId xmlns:a16="http://schemas.microsoft.com/office/drawing/2014/main" id="{1D0A76CF-A537-1648-92AC-DC85BFD98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0" y="2786063"/>
            <a:ext cx="4813544" cy="31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ndometrial polyps and polypoid endometrium during in vitro fertilization:  Deal or no deal. – Hysteroscopy Newsletter">
            <a:extLst>
              <a:ext uri="{FF2B5EF4-FFF2-40B4-BE49-F238E27FC236}">
                <a16:creationId xmlns:a16="http://schemas.microsoft.com/office/drawing/2014/main" id="{65409000-3B84-CE47-9917-13524AD5D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20" y="2443163"/>
            <a:ext cx="3998842" cy="36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ilation and curettage (D&amp;C) - Mayo Clinic">
            <a:extLst>
              <a:ext uri="{FF2B5EF4-FFF2-40B4-BE49-F238E27FC236}">
                <a16:creationId xmlns:a16="http://schemas.microsoft.com/office/drawing/2014/main" id="{04CBB4EE-604F-0346-8A55-F5CADB14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8814"/>
            <a:ext cx="5231327" cy="471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6803-F4A9-0747-8232-9875FF7D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8596668" cy="1320800"/>
          </a:xfrm>
        </p:spPr>
        <p:txBody>
          <a:bodyPr/>
          <a:lstStyle/>
          <a:p>
            <a:r>
              <a:rPr lang="en-GB" b="1" dirty="0"/>
              <a:t>Menorrhagia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7B37D-4687-1640-8ADE-6663B1E8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708" y="800100"/>
            <a:ext cx="11024130" cy="6057900"/>
          </a:xfrm>
        </p:spPr>
        <p:txBody>
          <a:bodyPr>
            <a:normAutofit/>
          </a:bodyPr>
          <a:lstStyle/>
          <a:p>
            <a:r>
              <a:rPr lang="en-GB" sz="2400" dirty="0"/>
              <a:t>What are the medical treatments for menorrhagia? </a:t>
            </a:r>
          </a:p>
          <a:p>
            <a:pPr lvl="1"/>
            <a:r>
              <a:rPr lang="en-GB" sz="2000" b="1" dirty="0"/>
              <a:t>Nonsteroidal anti-inflammatory drugs (NSAIDs).</a:t>
            </a:r>
            <a:r>
              <a:rPr lang="en-GB" sz="2000" dirty="0"/>
              <a:t> </a:t>
            </a:r>
          </a:p>
          <a:p>
            <a:pPr lvl="2"/>
            <a:r>
              <a:rPr lang="en-GB" sz="1800" dirty="0"/>
              <a:t>NSAIDs, such as ibuprofen or naproxen sodium, help reduce menstrual blood loss. NSAIDs have the added benefit of relieving painful menstrual cramps (dysmenorrhea).</a:t>
            </a:r>
          </a:p>
          <a:p>
            <a:pPr lvl="1"/>
            <a:r>
              <a:rPr lang="en-GB" sz="2000" b="1" dirty="0"/>
              <a:t>Tranexamic acid</a:t>
            </a:r>
          </a:p>
          <a:p>
            <a:pPr lvl="2"/>
            <a:r>
              <a:rPr lang="en-GB" sz="1800" dirty="0"/>
              <a:t>Tranexamic acid helps reduce menstrual blood loss and only needs to be taken at the time of the bleeding.</a:t>
            </a:r>
          </a:p>
          <a:p>
            <a:pPr lvl="1"/>
            <a:r>
              <a:rPr lang="en-GB" sz="2000" b="1" dirty="0"/>
              <a:t>Oral contraceptives</a:t>
            </a:r>
          </a:p>
          <a:p>
            <a:pPr lvl="2"/>
            <a:r>
              <a:rPr lang="en-GB" sz="1800" dirty="0"/>
              <a:t>Aside from providing birth control, oral contraceptives can help regulate menstrual cycles and reduce episodes of excessive or prolonged menstrual bleeding.</a:t>
            </a:r>
          </a:p>
          <a:p>
            <a:pPr lvl="1"/>
            <a:r>
              <a:rPr lang="en-GB" sz="2000" b="1" dirty="0"/>
              <a:t>Oral progesterone</a:t>
            </a:r>
          </a:p>
          <a:p>
            <a:pPr lvl="2"/>
            <a:r>
              <a:rPr lang="en-GB" sz="1800" dirty="0"/>
              <a:t>The hormone progesterone can help correct hormone imbalance and reduce menorrhagia.</a:t>
            </a:r>
          </a:p>
          <a:p>
            <a:pPr lvl="1"/>
            <a:r>
              <a:rPr lang="en-GB" sz="2000" b="1" dirty="0"/>
              <a:t>Hormonal IUD (Mirena)</a:t>
            </a:r>
          </a:p>
          <a:p>
            <a:pPr lvl="2"/>
            <a:r>
              <a:rPr lang="en-GB" sz="1800" dirty="0"/>
              <a:t>This intrauterine device releases a type of progestin called levonorgestrel, which makes the uterine lining thin and decreases menstrual blood flow and cramping.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21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9248-840A-7849-BAAB-124005BC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Menopause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35FE-8588-7D47-98DB-48D1EF7EA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42392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800" b="1" dirty="0"/>
              <a:t>What are the local/genital effects of menopause? </a:t>
            </a:r>
          </a:p>
          <a:p>
            <a:r>
              <a:rPr lang="en-GB" sz="2800" b="1" dirty="0"/>
              <a:t>What are the distant/non-genital effects of menopause? </a:t>
            </a:r>
          </a:p>
          <a:p>
            <a:r>
              <a:rPr lang="en-GB" sz="2800" b="1" dirty="0"/>
              <a:t>What routes of administration are available for HRT? </a:t>
            </a:r>
          </a:p>
          <a:p>
            <a:r>
              <a:rPr lang="en-GB" sz="2800" b="1" dirty="0"/>
              <a:t>What are the risks and benefits of HRT?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0050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{70E183BA-453D-1743-827C-B73A0FCD80FF}tf10001060</Template>
  <TotalTime>209</TotalTime>
  <Words>1358</Words>
  <Application>Microsoft Macintosh PowerPoint</Application>
  <PresentationFormat>Widescreen</PresentationFormat>
  <Paragraphs>182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Roboto</vt:lpstr>
      <vt:lpstr>Trebuchet MS</vt:lpstr>
      <vt:lpstr>Wingdings 3</vt:lpstr>
      <vt:lpstr>Facet</vt:lpstr>
      <vt:lpstr>Core Problem 9 The Menopause</vt:lpstr>
      <vt:lpstr>A woman aged 50 has had increasingly heavy periods for 2 years</vt:lpstr>
      <vt:lpstr>Menorrhagia </vt:lpstr>
      <vt:lpstr>PowerPoint Presentation</vt:lpstr>
      <vt:lpstr>Menorrhagia </vt:lpstr>
      <vt:lpstr>Menorrhagia </vt:lpstr>
      <vt:lpstr>Menorrhagia </vt:lpstr>
      <vt:lpstr>Menorrhagia </vt:lpstr>
      <vt:lpstr>Menopause</vt:lpstr>
      <vt:lpstr>Sexual function</vt:lpstr>
      <vt:lpstr>Vaginal dryness</vt:lpstr>
      <vt:lpstr>Osteoporosies</vt:lpstr>
      <vt:lpstr>Cognitive changes</vt:lpstr>
      <vt:lpstr>Depression</vt:lpstr>
      <vt:lpstr>Long-term consequences of estrogen deficiency</vt:lpstr>
      <vt:lpstr>Long-term consequences of estrogen deficiency</vt:lpstr>
      <vt:lpstr>MENOPAUSAL HORMONE THERAPY</vt:lpstr>
      <vt:lpstr>MENOPAUSAL HORMONE THERAPY</vt:lpstr>
      <vt:lpstr>MENOPAUSAL HORMONE THERAPY</vt:lpstr>
      <vt:lpstr>MENOPAUSAL HORMONE THERAPY</vt:lpstr>
      <vt:lpstr>MENOPAUSAL HORMONE THERAPY</vt:lpstr>
      <vt:lpstr>Changes in practice post-WHI </vt:lpstr>
      <vt:lpstr>Gynaecological operations </vt:lpstr>
      <vt:lpstr>What are the various routes and types of hysterectomy?</vt:lpstr>
      <vt:lpstr>Compare abdominal versus vaginal hysterectomy. </vt:lpstr>
      <vt:lpstr>What are the postoperative complications of hysterectomy? </vt:lpstr>
      <vt:lpstr>Does myomectomy have a role in treatment of menorrhagia? </vt:lpstr>
      <vt:lpstr>What are the advantages / disadvantages of endometrial ablation?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Problem 9 The Menopause</dc:title>
  <dc:creator>Microsoft Office User</dc:creator>
  <cp:lastModifiedBy>Microsoft Office User</cp:lastModifiedBy>
  <cp:revision>11</cp:revision>
  <dcterms:created xsi:type="dcterms:W3CDTF">2021-02-24T09:05:25Z</dcterms:created>
  <dcterms:modified xsi:type="dcterms:W3CDTF">2022-02-22T12:03:58Z</dcterms:modified>
</cp:coreProperties>
</file>