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8" r:id="rId8"/>
    <p:sldId id="265" r:id="rId9"/>
    <p:sldId id="259" r:id="rId10"/>
    <p:sldId id="266" r:id="rId11"/>
    <p:sldId id="273" r:id="rId12"/>
    <p:sldId id="260" r:id="rId13"/>
    <p:sldId id="271" r:id="rId14"/>
    <p:sldId id="270" r:id="rId15"/>
    <p:sldId id="272" r:id="rId16"/>
    <p:sldId id="26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59"/>
  </p:normalViewPr>
  <p:slideViewPr>
    <p:cSldViewPr snapToGrid="0" snapToObjects="1">
      <p:cViewPr>
        <p:scale>
          <a:sx n="93" d="100"/>
          <a:sy n="93" d="100"/>
        </p:scale>
        <p:origin x="1320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36D155F-6330-EF40-9F21-3E02205A7F67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A41592E7-9C9D-FE46-A313-A27F87D4D5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854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D155F-6330-EF40-9F21-3E02205A7F67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92E7-9C9D-FE46-A313-A27F87D4D5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047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36D155F-6330-EF40-9F21-3E02205A7F67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41592E7-9C9D-FE46-A313-A27F87D4D5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909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36D155F-6330-EF40-9F21-3E02205A7F67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41592E7-9C9D-FE46-A313-A27F87D4D5B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0257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36D155F-6330-EF40-9F21-3E02205A7F67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41592E7-9C9D-FE46-A313-A27F87D4D5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522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D155F-6330-EF40-9F21-3E02205A7F67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92E7-9C9D-FE46-A313-A27F87D4D5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163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D155F-6330-EF40-9F21-3E02205A7F67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92E7-9C9D-FE46-A313-A27F87D4D5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784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D155F-6330-EF40-9F21-3E02205A7F67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92E7-9C9D-FE46-A313-A27F87D4D5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557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36D155F-6330-EF40-9F21-3E02205A7F67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41592E7-9C9D-FE46-A313-A27F87D4D5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219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D155F-6330-EF40-9F21-3E02205A7F67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92E7-9C9D-FE46-A313-A27F87D4D5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37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36D155F-6330-EF40-9F21-3E02205A7F67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41592E7-9C9D-FE46-A313-A27F87D4D5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845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D155F-6330-EF40-9F21-3E02205A7F67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92E7-9C9D-FE46-A313-A27F87D4D5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903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D155F-6330-EF40-9F21-3E02205A7F67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92E7-9C9D-FE46-A313-A27F87D4D5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924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D155F-6330-EF40-9F21-3E02205A7F67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92E7-9C9D-FE46-A313-A27F87D4D5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38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D155F-6330-EF40-9F21-3E02205A7F67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92E7-9C9D-FE46-A313-A27F87D4D5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655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D155F-6330-EF40-9F21-3E02205A7F67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92E7-9C9D-FE46-A313-A27F87D4D5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372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D155F-6330-EF40-9F21-3E02205A7F67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92E7-9C9D-FE46-A313-A27F87D4D5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632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D155F-6330-EF40-9F21-3E02205A7F67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592E7-9C9D-FE46-A313-A27F87D4D5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02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en.wikipedia.org/wiki/Sexual_reproductio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ebmd.com/infertility-and-reproduction/guide/in-vitro-fertilizatio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99C9E-EE3C-8E4B-8D9D-9B209ACE94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Core Problem 8 </a:t>
            </a:r>
            <a:br>
              <a:rPr lang="en-GB" b="1" dirty="0"/>
            </a:br>
            <a:r>
              <a:rPr lang="en-GB" b="1" dirty="0"/>
              <a:t>The Infertile Couple 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0C9905-4330-924A-AC18-7A0AE6CC68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341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AF120-E52D-AF47-8B3B-B50AC7B47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C9540-D0A3-A044-9586-1B9174208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Αποτέλεσμα εικόνας για endometriosis">
            <a:extLst>
              <a:ext uri="{FF2B5EF4-FFF2-40B4-BE49-F238E27FC236}">
                <a16:creationId xmlns:a16="http://schemas.microsoft.com/office/drawing/2014/main" id="{DDC1CCB2-EE7C-A548-811B-0DC33F06B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120" y="2502067"/>
            <a:ext cx="4035461" cy="359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Αποτέλεσμα εικόνας για endometriosis">
            <a:extLst>
              <a:ext uri="{FF2B5EF4-FFF2-40B4-BE49-F238E27FC236}">
                <a16:creationId xmlns:a16="http://schemas.microsoft.com/office/drawing/2014/main" id="{8C767E78-4044-494D-BB6F-435AD30F2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4407"/>
            <a:ext cx="5050367" cy="654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395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A0236-BDA4-194C-A89C-DF34EB873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23C74-FA09-A140-A86E-8FC5DC109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Αποτέλεσμα εικόνας για scokolate cust">
            <a:extLst>
              <a:ext uri="{FF2B5EF4-FFF2-40B4-BE49-F238E27FC236}">
                <a16:creationId xmlns:a16="http://schemas.microsoft.com/office/drawing/2014/main" id="{5E4E7A7E-26A4-CA45-A6FD-614F6A8AF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2" y="2282572"/>
            <a:ext cx="6413498" cy="384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940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8CB8C-50A8-734E-B5AB-B567184E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2695F-1E8F-7F4B-B96D-4C3D34634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• </a:t>
            </a:r>
            <a:r>
              <a:rPr lang="en-GB" b="1" dirty="0"/>
              <a:t>Amenorrhoea </a:t>
            </a:r>
            <a:endParaRPr lang="en-GB" dirty="0"/>
          </a:p>
          <a:p>
            <a:r>
              <a:rPr lang="en-GB" dirty="0"/>
              <a:t>What is the definition of primary and secondary amenorrhoea? </a:t>
            </a:r>
          </a:p>
          <a:p>
            <a:r>
              <a:rPr lang="en-GB" dirty="0"/>
              <a:t>What investigations would you perform for amenorrhoea? </a:t>
            </a:r>
          </a:p>
          <a:p>
            <a:r>
              <a:rPr lang="en-GB" dirty="0"/>
              <a:t>Discuss the symptoms, investigations and treatment of PCO. </a:t>
            </a:r>
          </a:p>
          <a:p>
            <a:r>
              <a:rPr lang="en-GB" dirty="0"/>
              <a:t>Why should a pituitary tumour cause amenorrhoea?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256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50D49-A284-6F44-ABAB-8D8238FF4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A6C92-83BE-FE45-83BA-6A495EEDF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Αποτέλεσμα εικόνας για ammenoria protocol">
            <a:extLst>
              <a:ext uri="{FF2B5EF4-FFF2-40B4-BE49-F238E27FC236}">
                <a16:creationId xmlns:a16="http://schemas.microsoft.com/office/drawing/2014/main" id="{13727A92-0F20-1645-BF8A-3A95A38C3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0"/>
            <a:ext cx="9404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512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E3F00-E84E-7B42-AAED-2CB1F972B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EAD0C-0C84-AA43-8E0A-9D7A180C2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706C01-38A5-4C4D-B4EC-9D67C5949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374" y="0"/>
            <a:ext cx="98952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88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3DB17-685B-2B4D-8F55-92271AE46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PCOs</a:t>
            </a:r>
          </a:p>
        </p:txBody>
      </p:sp>
      <p:pic>
        <p:nvPicPr>
          <p:cNvPr id="8194" name="Picture 2" descr="Αποτέλεσμα εικόνας για polycystic ovarian syndrome pahway">
            <a:extLst>
              <a:ext uri="{FF2B5EF4-FFF2-40B4-BE49-F238E27FC236}">
                <a16:creationId xmlns:a16="http://schemas.microsoft.com/office/drawing/2014/main" id="{06F5CFB0-E83E-0F4A-9B4B-A86E9051A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903" y="1977390"/>
            <a:ext cx="5772787" cy="458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Αποτέλεσμα εικόνας για polycystic ovarian syndrome">
            <a:extLst>
              <a:ext uri="{FF2B5EF4-FFF2-40B4-BE49-F238E27FC236}">
                <a16:creationId xmlns:a16="http://schemas.microsoft.com/office/drawing/2014/main" id="{77F9255B-3325-4441-8B26-CA6064A3A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" y="2730944"/>
            <a:ext cx="5940484" cy="307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70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71991-3F26-EA4D-96F7-08BDF630A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Hirsutism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0A2F9-CCC4-0243-A584-3A3FD9909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5189220" cy="4024125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How would you investigate hirsutism? </a:t>
            </a:r>
          </a:p>
          <a:p>
            <a:pPr lvl="1"/>
            <a:r>
              <a:rPr lang="en-GB" dirty="0"/>
              <a:t>Androgens level</a:t>
            </a:r>
          </a:p>
          <a:p>
            <a:pPr lvl="1"/>
            <a:endParaRPr lang="en-GB" dirty="0"/>
          </a:p>
          <a:p>
            <a:r>
              <a:rPr lang="en-GB" dirty="0"/>
              <a:t>What are the cosmetic and medical treatments of hirsutism? </a:t>
            </a:r>
          </a:p>
          <a:p>
            <a:endParaRPr lang="en-GB" dirty="0"/>
          </a:p>
        </p:txBody>
      </p:sp>
      <p:pic>
        <p:nvPicPr>
          <p:cNvPr id="9218" name="Picture 2" descr="Αποτέλεσμα εικόνας για Hirsutism">
            <a:extLst>
              <a:ext uri="{FF2B5EF4-FFF2-40B4-BE49-F238E27FC236}">
                <a16:creationId xmlns:a16="http://schemas.microsoft.com/office/drawing/2014/main" id="{6F12D213-9201-584B-9E70-59623C59D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010" y="1848232"/>
            <a:ext cx="4716780" cy="471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399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B79F5-2D1F-8449-AC48-E34203E7F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61986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A couple have been ‘trying for a baby’ for 4 years. She is overweight and has painful, irregular periods.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F7B09-4445-9E4A-913B-353910CDF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65803"/>
            <a:ext cx="10515600" cy="4351338"/>
          </a:xfrm>
        </p:spPr>
        <p:txBody>
          <a:bodyPr>
            <a:normAutofit/>
          </a:bodyPr>
          <a:lstStyle/>
          <a:p>
            <a:r>
              <a:rPr lang="en-GB" i="1" dirty="0"/>
              <a:t>Core Topics </a:t>
            </a:r>
            <a:endParaRPr lang="en-GB" dirty="0"/>
          </a:p>
          <a:p>
            <a:r>
              <a:rPr lang="en-GB" b="1" dirty="0"/>
              <a:t>Infertility</a:t>
            </a:r>
          </a:p>
          <a:p>
            <a:r>
              <a:rPr lang="en-GB" b="1" dirty="0"/>
              <a:t>Endometriosis</a:t>
            </a:r>
          </a:p>
          <a:p>
            <a:r>
              <a:rPr lang="en-GB" b="1" dirty="0"/>
              <a:t>Amenorrhoea</a:t>
            </a:r>
          </a:p>
          <a:p>
            <a:r>
              <a:rPr lang="en-GB" b="1" dirty="0"/>
              <a:t>PCOS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1733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17237-ADB4-064B-8644-FE53AB46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0"/>
            <a:ext cx="8610600" cy="1293028"/>
          </a:xfrm>
        </p:spPr>
        <p:txBody>
          <a:bodyPr/>
          <a:lstStyle/>
          <a:p>
            <a:r>
              <a:rPr lang="en-GB" b="1" dirty="0"/>
              <a:t>Infertility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A3F39-85D1-F74D-BE15-CCDDA3AAE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Infertility</a:t>
            </a:r>
            <a:r>
              <a:rPr lang="en-GB" dirty="0"/>
              <a:t> is the inability of a person, animal or plant to </a:t>
            </a:r>
            <a:r>
              <a:rPr lang="en-GB" dirty="0">
                <a:hlinkClick r:id="rId2" tooltip="Sexual reproduction"/>
              </a:rPr>
              <a:t>reproduce</a:t>
            </a:r>
            <a:r>
              <a:rPr lang="en-GB" dirty="0"/>
              <a:t> by natural means.</a:t>
            </a:r>
          </a:p>
          <a:p>
            <a:r>
              <a:rPr lang="en-GB" dirty="0"/>
              <a:t>In humans, infertility is the inability to become pregnant after one year of intercourse without contraception involving a male and female partner.</a:t>
            </a:r>
          </a:p>
          <a:p>
            <a:endParaRPr lang="en-GB" dirty="0"/>
          </a:p>
          <a:p>
            <a:r>
              <a:rPr lang="en-GB" dirty="0"/>
              <a:t>primary and secondary infertility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 descr="Αποτέλεσμα εικόνας για infertility">
            <a:extLst>
              <a:ext uri="{FF2B5EF4-FFF2-40B4-BE49-F238E27FC236}">
                <a16:creationId xmlns:a16="http://schemas.microsoft.com/office/drawing/2014/main" id="{CC78FA0F-E39B-4A46-9B7F-7757EE2F6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222" y="4075289"/>
            <a:ext cx="3446082" cy="261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813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B5239-4DA6-E548-9397-080925192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anovulation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7D561-CFA3-D843-8E26-17B831ED2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 descr="Αποτέλεσμα εικόνας για anovulation">
            <a:extLst>
              <a:ext uri="{FF2B5EF4-FFF2-40B4-BE49-F238E27FC236}">
                <a16:creationId xmlns:a16="http://schemas.microsoft.com/office/drawing/2014/main" id="{F0FBAE58-E72B-A549-9EB6-8483F4C79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133" y="2069501"/>
            <a:ext cx="5365501" cy="40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Αποτέλεσμα εικόνας για anovulation">
            <a:extLst>
              <a:ext uri="{FF2B5EF4-FFF2-40B4-BE49-F238E27FC236}">
                <a16:creationId xmlns:a16="http://schemas.microsoft.com/office/drawing/2014/main" id="{843EC408-3BA8-5545-A4FA-26DEB313F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1"/>
            <a:ext cx="6318907" cy="456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672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E9EF7-887D-4149-8586-D51DC0C3F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tubal occlusion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EDD48-9038-E940-AAFC-F21F63FDF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2" descr="Αποτέλεσμα εικόνας για tubal occlusion">
            <a:extLst>
              <a:ext uri="{FF2B5EF4-FFF2-40B4-BE49-F238E27FC236}">
                <a16:creationId xmlns:a16="http://schemas.microsoft.com/office/drawing/2014/main" id="{B2674C5F-8027-6B44-AF53-170012251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" y="2202109"/>
            <a:ext cx="3248519" cy="324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Αποτέλεσμα εικόνας για hydrosylpinx">
            <a:extLst>
              <a:ext uri="{FF2B5EF4-FFF2-40B4-BE49-F238E27FC236}">
                <a16:creationId xmlns:a16="http://schemas.microsoft.com/office/drawing/2014/main" id="{D8B2CF42-CABA-FB42-8453-0208712C2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095" y="2584307"/>
            <a:ext cx="4086580" cy="229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Αποτέλεσμα εικόνας για tubal surgery">
            <a:extLst>
              <a:ext uri="{FF2B5EF4-FFF2-40B4-BE49-F238E27FC236}">
                <a16:creationId xmlns:a16="http://schemas.microsoft.com/office/drawing/2014/main" id="{BFADAC7D-1AC3-B645-90B4-5FAD656FC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175" y="2570195"/>
            <a:ext cx="353060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342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2ACD8-F844-5643-B4C1-472B01ADD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1463"/>
            <a:ext cx="12192000" cy="1293028"/>
          </a:xfrm>
        </p:spPr>
        <p:txBody>
          <a:bodyPr/>
          <a:lstStyle/>
          <a:p>
            <a:r>
              <a:rPr lang="en-GB" dirty="0"/>
              <a:t>What does GIFT, ZIFT, IVF and ICSI stand for?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BBFE8-02F2-8C41-9602-F926CEDE4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 </a:t>
            </a:r>
          </a:p>
          <a:p>
            <a:r>
              <a:rPr lang="en-GB" dirty="0"/>
              <a:t>GIFT (gamete intrafallopian transfer)</a:t>
            </a:r>
          </a:p>
          <a:p>
            <a:pPr lvl="1"/>
            <a:r>
              <a:rPr lang="en-GB" dirty="0"/>
              <a:t>GIFT, the sperm and eggs are just mixed together before being inserted and, with luck, one of the eggs will become fertilized inside the fallopian tubes</a:t>
            </a:r>
          </a:p>
          <a:p>
            <a:r>
              <a:rPr lang="en-GB" dirty="0"/>
              <a:t>ZIFT (zygote intrafallopian transfer)  </a:t>
            </a:r>
            <a:r>
              <a:rPr lang="en-GB" dirty="0">
                <a:hlinkClick r:id="rId2"/>
              </a:rPr>
              <a:t>in vitro fertilization</a:t>
            </a:r>
            <a:r>
              <a:rPr lang="en-GB" dirty="0"/>
              <a:t> (IVF)</a:t>
            </a:r>
          </a:p>
          <a:p>
            <a:pPr lvl="1"/>
            <a:r>
              <a:rPr lang="en-GB" dirty="0"/>
              <a:t>ZIFT, the zygotes are placed in the fallopian tubes within 24 hours.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1668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3A2A8-6E0E-BE40-B2C1-47DEC795D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62217"/>
            <a:ext cx="8610600" cy="1293028"/>
          </a:xfrm>
        </p:spPr>
        <p:txBody>
          <a:bodyPr/>
          <a:lstStyle/>
          <a:p>
            <a:r>
              <a:rPr lang="en-GB" dirty="0"/>
              <a:t>ICSI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95750-77FE-5249-B3C5-11E48A235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0F1239C-A016-2146-91D6-F53376755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2194559"/>
            <a:ext cx="5365500" cy="40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DB563970-BB13-CA4A-B1E7-94B230CB8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5184"/>
            <a:ext cx="6217920" cy="46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709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C8705-B503-804A-A2A3-1B2D1DF0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04303"/>
            <a:ext cx="8610600" cy="1293028"/>
          </a:xfrm>
        </p:spPr>
        <p:txBody>
          <a:bodyPr/>
          <a:lstStyle/>
          <a:p>
            <a:r>
              <a:rPr lang="en-GB" dirty="0"/>
              <a:t>male factor infertility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8E86E-E46A-2D4F-8D97-40B8CF179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ABNORMALITIES OF SPERM COUNT AND MORPHOLOGY</a:t>
            </a:r>
          </a:p>
          <a:p>
            <a:pPr lvl="1"/>
            <a:r>
              <a:rPr lang="en-GB" dirty="0"/>
              <a:t>Abnormalities related to sperm count</a:t>
            </a:r>
          </a:p>
          <a:p>
            <a:pPr lvl="1"/>
            <a:r>
              <a:rPr lang="en-GB" dirty="0"/>
              <a:t>Abnormalities related to sperm motility</a:t>
            </a:r>
          </a:p>
          <a:p>
            <a:pPr lvl="1"/>
            <a:r>
              <a:rPr lang="en-GB" dirty="0"/>
              <a:t>Abnormal sperm structure and shape (</a:t>
            </a:r>
            <a:r>
              <a:rPr lang="en-GB" dirty="0" err="1"/>
              <a:t>teratozoospermia</a:t>
            </a:r>
            <a:r>
              <a:rPr lang="en-GB" dirty="0"/>
              <a:t>)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How is male factor infertility treated? </a:t>
            </a:r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9975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E1839-20C2-FA4E-8A52-312FC5D95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76062-7225-4547-94AF-563434B9D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• </a:t>
            </a:r>
            <a:r>
              <a:rPr lang="en-GB" b="1" dirty="0"/>
              <a:t>Endometriosis </a:t>
            </a:r>
            <a:endParaRPr lang="en-GB" dirty="0"/>
          </a:p>
          <a:p>
            <a:r>
              <a:rPr lang="en-GB" dirty="0"/>
              <a:t>What is the aetiology of endometriosis? </a:t>
            </a:r>
          </a:p>
          <a:p>
            <a:r>
              <a:rPr lang="en-GB" dirty="0"/>
              <a:t>Discuss common symptoms and role of laparoscopy. </a:t>
            </a:r>
          </a:p>
          <a:p>
            <a:r>
              <a:rPr lang="en-GB" dirty="0"/>
              <a:t>Discuss medical vs surgical treatment of endometriosis. </a:t>
            </a:r>
          </a:p>
          <a:p>
            <a:r>
              <a:rPr lang="en-GB" dirty="0"/>
              <a:t>What are chocolate cysts?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8448205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{6ED1B468-ED43-D440-BD19-D36068824A13}tf10001079</Template>
  <TotalTime>952</TotalTime>
  <Words>286</Words>
  <Application>Microsoft Macintosh PowerPoint</Application>
  <PresentationFormat>Widescreen</PresentationFormat>
  <Paragraphs>48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Century Gothic</vt:lpstr>
      <vt:lpstr>Vapor Trail</vt:lpstr>
      <vt:lpstr>Core Problem 8  The Infertile Couple </vt:lpstr>
      <vt:lpstr>A couple have been ‘trying for a baby’ for 4 years. She is overweight and has painful, irregular periods.  </vt:lpstr>
      <vt:lpstr>Infertility</vt:lpstr>
      <vt:lpstr>anovulation</vt:lpstr>
      <vt:lpstr>tubal occlusion</vt:lpstr>
      <vt:lpstr>What does GIFT, ZIFT, IVF and ICSI stand for?  </vt:lpstr>
      <vt:lpstr>ICSI</vt:lpstr>
      <vt:lpstr>male factor infertility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PCOs</vt:lpstr>
      <vt:lpstr>Hirsutism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 Problem 8  The Infertile Couple </dc:title>
  <dc:creator>Microsoft Office User</dc:creator>
  <cp:lastModifiedBy>Microsoft Office User</cp:lastModifiedBy>
  <cp:revision>9</cp:revision>
  <dcterms:created xsi:type="dcterms:W3CDTF">2021-02-21T21:38:42Z</dcterms:created>
  <dcterms:modified xsi:type="dcterms:W3CDTF">2021-02-22T15:22:58Z</dcterms:modified>
</cp:coreProperties>
</file>