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sldIdLst>
    <p:sldId id="256" r:id="rId2"/>
    <p:sldId id="258" r:id="rId3"/>
    <p:sldId id="257" r:id="rId4"/>
    <p:sldId id="271" r:id="rId5"/>
    <p:sldId id="260" r:id="rId6"/>
    <p:sldId id="267" r:id="rId7"/>
    <p:sldId id="268" r:id="rId8"/>
    <p:sldId id="272" r:id="rId9"/>
    <p:sldId id="273" r:id="rId10"/>
    <p:sldId id="269" r:id="rId11"/>
    <p:sldId id="270" r:id="rId12"/>
    <p:sldId id="274" r:id="rId13"/>
    <p:sldId id="275" r:id="rId14"/>
    <p:sldId id="262" r:id="rId15"/>
    <p:sldId id="276" r:id="rId16"/>
    <p:sldId id="264" r:id="rId17"/>
    <p:sldId id="277" r:id="rId18"/>
    <p:sldId id="263" r:id="rId19"/>
    <p:sldId id="278" r:id="rId20"/>
    <p:sldId id="279" r:id="rId21"/>
    <p:sldId id="265" r:id="rId22"/>
    <p:sldId id="266" r:id="rId23"/>
    <p:sldId id="282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0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3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3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40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9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0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3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1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585C-F272-4A4C-9BB6-76CDC2414D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BA10-A86D-AF4D-87B4-D58CF2CA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cterial_vaginosis" TargetMode="External"/><Relationship Id="rId3" Type="http://schemas.openxmlformats.org/officeDocument/2006/relationships/hyperlink" Target="https://en.wikipedia.org/wiki/Anaerobes" TargetMode="External"/><Relationship Id="rId7" Type="http://schemas.openxmlformats.org/officeDocument/2006/relationships/hyperlink" Target="https://en.wikipedia.org/wiki/Microbiota" TargetMode="External"/><Relationship Id="rId2" Type="http://schemas.openxmlformats.org/officeDocument/2006/relationships/hyperlink" Target="https://en.wikipedia.org/wiki/Pelvic_inflammatory_disease#cite_note-Sternak2014-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elvic_inflammatory_disease#cite_note-LisRowhani-Rahbar2015-18" TargetMode="External"/><Relationship Id="rId5" Type="http://schemas.openxmlformats.org/officeDocument/2006/relationships/hyperlink" Target="https://en.wikipedia.org/wiki/Pelvic_inflammatory_disease#cite_note-Sharma2014-17" TargetMode="External"/><Relationship Id="rId4" Type="http://schemas.openxmlformats.org/officeDocument/2006/relationships/hyperlink" Target="https://en.wikipedia.org/wiki/Facultative_anaerobic_organism" TargetMode="External"/><Relationship Id="rId9" Type="http://schemas.openxmlformats.org/officeDocument/2006/relationships/hyperlink" Target="https://en.wikipedia.org/wiki/Pelvic_inflammatory_disease#cite_note-ChoKoo2015-1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Infec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bia_minora" TargetMode="External"/><Relationship Id="rId3" Type="http://schemas.openxmlformats.org/officeDocument/2006/relationships/hyperlink" Target="https://en.wikipedia.org/wiki/Nipples" TargetMode="External"/><Relationship Id="rId7" Type="http://schemas.openxmlformats.org/officeDocument/2006/relationships/hyperlink" Target="https://en.wikipedia.org/wiki/Hyperextend" TargetMode="External"/><Relationship Id="rId2" Type="http://schemas.openxmlformats.org/officeDocument/2006/relationships/hyperlink" Target="https://en.wikipedia.org/wiki/Brea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aist-hip_ratio" TargetMode="External"/><Relationship Id="rId5" Type="http://schemas.openxmlformats.org/officeDocument/2006/relationships/hyperlink" Target="https://en.wikipedia.org/wiki/Hip_(anatomy)" TargetMode="External"/><Relationship Id="rId4" Type="http://schemas.openxmlformats.org/officeDocument/2006/relationships/hyperlink" Target="https://en.wikipedia.org/wiki/Body_hair" TargetMode="External"/><Relationship Id="rId9" Type="http://schemas.openxmlformats.org/officeDocument/2006/relationships/hyperlink" Target="https://en.wikipedia.org/wiki/Vulv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33BF-CF1C-EE4E-BC25-FBBA4039E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Core Problem 7</a:t>
            </a:r>
            <a:br>
              <a:rPr lang="en-GB" b="1" dirty="0"/>
            </a:br>
            <a:r>
              <a:rPr lang="en-GB" b="1" dirty="0"/>
              <a:t>The Problem 14-Year Old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EEE5F-14DD-E94D-9007-A530E8FB2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9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84AE-9586-8D47-AC94-B96BBCA3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anatomical abnormalities may this girl have?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2AFA-082C-9647-90F7-92365268C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Revision </a:t>
            </a:r>
          </a:p>
          <a:p>
            <a:r>
              <a:rPr lang="en-GB" dirty="0"/>
              <a:t>Could it be ‘’normal’’ ?</a:t>
            </a:r>
          </a:p>
          <a:p>
            <a:r>
              <a:rPr lang="en-GB" dirty="0"/>
              <a:t>Medical History</a:t>
            </a:r>
          </a:p>
          <a:p>
            <a:pPr lvl="1"/>
            <a:r>
              <a:rPr lang="en-GB" dirty="0"/>
              <a:t>Menarche</a:t>
            </a:r>
          </a:p>
          <a:p>
            <a:pPr lvl="1"/>
            <a:r>
              <a:rPr lang="en-GB" dirty="0"/>
              <a:t>Cyclic colic pain</a:t>
            </a:r>
          </a:p>
          <a:p>
            <a:pPr lvl="1"/>
            <a:r>
              <a:rPr lang="en-GB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91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3D0-9121-4E42-BC54-3FFCF54E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anatomical abnormalities may this girl have?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DA91-A965-424E-A128-C3A9278E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" name="Picture 2" descr="ÏÎ¿ÏÎ­Î»ÎµÏÎ¼Î± ÎµÎ¹ÎºÏÎ½Î±Ï Î³Î¹Î± rokitansky syndrome">
            <a:extLst>
              <a:ext uri="{FF2B5EF4-FFF2-40B4-BE49-F238E27FC236}">
                <a16:creationId xmlns:a16="http://schemas.microsoft.com/office/drawing/2014/main" id="{F0C80BE0-23EE-6848-B1D2-A8162388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38" y="2080261"/>
            <a:ext cx="10068642" cy="42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ÏÎ¿ÏÎ­Î»ÎµÏÎ¼Î± ÎµÎ¹ÎºÏÎ½Î±Ï Î³Î¹Î± anatomic gynecological aplasia">
            <a:extLst>
              <a:ext uri="{FF2B5EF4-FFF2-40B4-BE49-F238E27FC236}">
                <a16:creationId xmlns:a16="http://schemas.microsoft.com/office/drawing/2014/main" id="{E7EFB27C-E58B-B24B-85C9-9B73EDA6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7826"/>
            <a:ext cx="11222719" cy="37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ÏÎ¿ÏÎ­Î»ÎµÏÎ¼Î± ÎµÎ¹ÎºÏÎ½Î±Ï Î³Î¹Î± anatomic gynecological aplasia">
            <a:extLst>
              <a:ext uri="{FF2B5EF4-FFF2-40B4-BE49-F238E27FC236}">
                <a16:creationId xmlns:a16="http://schemas.microsoft.com/office/drawing/2014/main" id="{2726D6D3-FC4A-4F44-8E4E-A386D2B67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"/>
          <a:stretch/>
        </p:blipFill>
        <p:spPr bwMode="auto">
          <a:xfrm>
            <a:off x="4742088" y="2080261"/>
            <a:ext cx="3110142" cy="45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2AD2-FDB6-EA4C-A723-B4BD2D2B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Premenstrual syndrome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BBB7-BC3A-B44A-BA88-F74F6D695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GB" sz="2400" b="1" dirty="0"/>
              <a:t>Most women of reproductive age have one or more emotional or physical symptom in the premenstrual phase of the menstrual cycle</a:t>
            </a:r>
          </a:p>
          <a:p>
            <a:endParaRPr lang="en-GB" sz="2400" b="1" dirty="0"/>
          </a:p>
          <a:p>
            <a:r>
              <a:rPr lang="en-GB" sz="2400" b="1" dirty="0"/>
              <a:t>DSM IV axons:</a:t>
            </a:r>
          </a:p>
          <a:p>
            <a:pPr lvl="1"/>
            <a:r>
              <a:rPr lang="en-GB" sz="2400" b="1" dirty="0"/>
              <a:t>(1) the presence of at least five luteal-phase symptoms (panel), at least one of which must be a mood symptom (</a:t>
            </a:r>
            <a:r>
              <a:rPr lang="en-GB" sz="2400" b="1" dirty="0" err="1"/>
              <a:t>ie</a:t>
            </a:r>
            <a:r>
              <a:rPr lang="en-GB" sz="2400" b="1" dirty="0"/>
              <a:t>, depressed mood, anxiety or tension, affect lability, or persistent anger and irritability); </a:t>
            </a:r>
          </a:p>
          <a:p>
            <a:pPr lvl="1"/>
            <a:r>
              <a:rPr lang="en-GB" sz="2400" b="1" dirty="0"/>
              <a:t>(2) two cycles of daily charting to confirm the timing of symptoms</a:t>
            </a:r>
          </a:p>
          <a:p>
            <a:pPr lvl="1"/>
            <a:r>
              <a:rPr lang="en-GB" sz="2400" b="1" dirty="0"/>
              <a:t>(3) evidence of functional impairment.</a:t>
            </a:r>
          </a:p>
          <a:p>
            <a:r>
              <a:rPr lang="en-GB" sz="2400" b="1" dirty="0"/>
              <a:t>Finally, symptoms must not be the exacerbation of another psychiatric condition.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65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F291-FD7B-9746-AD93-50D39122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7F7F-7E98-6542-B02E-6273B53F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Depressed mood or dysphoria</a:t>
            </a:r>
          </a:p>
          <a:p>
            <a:r>
              <a:rPr lang="en-GB" b="1" dirty="0"/>
              <a:t>Anxiety or tension</a:t>
            </a:r>
          </a:p>
          <a:p>
            <a:r>
              <a:rPr lang="en-GB" b="1" dirty="0"/>
              <a:t>Affect lability</a:t>
            </a:r>
          </a:p>
          <a:p>
            <a:r>
              <a:rPr lang="en-GB" b="1" dirty="0"/>
              <a:t>Irritability</a:t>
            </a:r>
          </a:p>
          <a:p>
            <a:r>
              <a:rPr lang="en-GB" b="1" dirty="0"/>
              <a:t>Decreased interest in usual activities</a:t>
            </a:r>
          </a:p>
          <a:p>
            <a:r>
              <a:rPr lang="en-GB" b="1" dirty="0"/>
              <a:t>Concentration difficulties</a:t>
            </a:r>
          </a:p>
          <a:p>
            <a:r>
              <a:rPr lang="en-GB" b="1" dirty="0"/>
              <a:t>Marked lack of energy</a:t>
            </a:r>
          </a:p>
          <a:p>
            <a:r>
              <a:rPr lang="en-GB" b="1" dirty="0"/>
              <a:t>Marked change in appetite, overeating, or food cravings</a:t>
            </a:r>
          </a:p>
          <a:p>
            <a:r>
              <a:rPr lang="en-GB" b="1" dirty="0"/>
              <a:t>Hypersomnia or insomnia</a:t>
            </a:r>
          </a:p>
          <a:p>
            <a:r>
              <a:rPr lang="en-GB" b="1" dirty="0"/>
              <a:t>Feeling overwhelmed</a:t>
            </a:r>
          </a:p>
          <a:p>
            <a:r>
              <a:rPr lang="en-GB" b="1" dirty="0"/>
              <a:t>Other physical symptoms—</a:t>
            </a:r>
            <a:r>
              <a:rPr lang="en-GB" b="1" dirty="0" err="1"/>
              <a:t>eg</a:t>
            </a:r>
            <a:r>
              <a:rPr lang="en-GB" b="1" dirty="0"/>
              <a:t>, breast tenderness, bloating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D11CC-ACC3-5B46-BC59-3D8C44FE103F}"/>
              </a:ext>
            </a:extLst>
          </p:cNvPr>
          <p:cNvSpPr/>
          <p:nvPr/>
        </p:nvSpPr>
        <p:spPr>
          <a:xfrm>
            <a:off x="2895600" y="3009036"/>
            <a:ext cx="728186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Symptoms markedly interfere with work, school, social activities, or relationships</a:t>
            </a:r>
            <a:endParaRPr lang="en-GB" sz="3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4ED6-DEA9-DC4F-961B-94521491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7" y="164293"/>
            <a:ext cx="9977437" cy="1293028"/>
          </a:xfrm>
        </p:spPr>
        <p:txBody>
          <a:bodyPr>
            <a:normAutofit/>
          </a:bodyPr>
          <a:lstStyle/>
          <a:p>
            <a:r>
              <a:rPr lang="en-GB" dirty="0"/>
              <a:t>treatment options for PMS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7603-ACFE-3C4C-8142-EEDC8A1B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338"/>
            <a:ext cx="11334754" cy="5300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Medical history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Depression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dysthymic disorder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anxiety disorders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Hypothyroidism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sexual abuse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post-traumatic stress disorder</a:t>
            </a:r>
          </a:p>
          <a:p>
            <a:pPr>
              <a:lnSpc>
                <a:spcPct val="100000"/>
              </a:lnSpc>
            </a:pPr>
            <a:r>
              <a:rPr lang="en-GB" b="1" dirty="0"/>
              <a:t>Serotonin reuptake inhibitors (SRIs)</a:t>
            </a:r>
          </a:p>
          <a:p>
            <a:pPr>
              <a:lnSpc>
                <a:spcPct val="100000"/>
              </a:lnSpc>
            </a:pPr>
            <a:r>
              <a:rPr lang="en-GB" b="1" dirty="0"/>
              <a:t>Hormonal interventions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GnRH agonist</a:t>
            </a:r>
          </a:p>
          <a:p>
            <a:pPr>
              <a:lnSpc>
                <a:spcPct val="100000"/>
              </a:lnSpc>
            </a:pPr>
            <a:r>
              <a:rPr lang="en-GB" b="1" dirty="0"/>
              <a:t>Vitamin B6</a:t>
            </a:r>
          </a:p>
        </p:txBody>
      </p:sp>
    </p:spTree>
    <p:extLst>
      <p:ext uri="{BB962C8B-B14F-4D97-AF65-F5344CB8AC3E}">
        <p14:creationId xmlns:p14="http://schemas.microsoft.com/office/powerpoint/2010/main" val="2478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4512-02FE-534F-861C-5A821299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Contraception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EA08-916B-FA44-B9DE-E757EE424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0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3CE4-4480-FE4D-8DC2-9258BDC4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Pearl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4BCD-36E0-E048-AF86-353BBC33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Pearl Index, also called the Pearl rate, is the most common technique used in clinical trials for reporting </a:t>
            </a:r>
            <a:r>
              <a:rPr lang="en-GB" b="1" dirty="0"/>
              <a:t>the effectiveness of a birth control </a:t>
            </a:r>
            <a:r>
              <a:rPr lang="en-GB" dirty="0"/>
              <a:t>and tampon selection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4A88D-436E-384A-95ED-0EFB00DD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31" y="3429000"/>
            <a:ext cx="7775538" cy="8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2CBA-1219-2447-A350-5C8DBDD7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380" y="238593"/>
            <a:ext cx="8610600" cy="1293028"/>
          </a:xfrm>
        </p:spPr>
        <p:txBody>
          <a:bodyPr/>
          <a:lstStyle/>
          <a:p>
            <a:r>
              <a:rPr lang="en-GB" b="1" dirty="0"/>
              <a:t>Pearl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0AF0-B954-C742-AF9C-D70BC631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User dependence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Side effects</a:t>
            </a:r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CD6535-379F-5B43-A757-31238282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1" y="1304188"/>
            <a:ext cx="7642860" cy="5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ποτέλεσμα εικόνας για Pearl index">
            <a:extLst>
              <a:ext uri="{FF2B5EF4-FFF2-40B4-BE49-F238E27FC236}">
                <a16:creationId xmlns:a16="http://schemas.microsoft.com/office/drawing/2014/main" id="{E0BCCBC8-EAE5-6B40-B631-F44C0D05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5" y="1304188"/>
            <a:ext cx="3297575" cy="5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BC2E-107C-DD46-ADBF-2116FFBB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hormonal vs non-hormonal contraceptives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20D2-A1B8-4448-95A1-876F2DBE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122" name="Picture 2" descr="Αποτέλεσμα εικόνας για Pearl index">
            <a:extLst>
              <a:ext uri="{FF2B5EF4-FFF2-40B4-BE49-F238E27FC236}">
                <a16:creationId xmlns:a16="http://schemas.microsoft.com/office/drawing/2014/main" id="{EF9348C1-1ADC-424E-BF58-A366D3B3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67694"/>
            <a:ext cx="5097462" cy="4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hormonal contraception">
            <a:extLst>
              <a:ext uri="{FF2B5EF4-FFF2-40B4-BE49-F238E27FC236}">
                <a16:creationId xmlns:a16="http://schemas.microsoft.com/office/drawing/2014/main" id="{AB4CFE72-0256-AE46-9044-CF8AF922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20" y="2309325"/>
            <a:ext cx="6188880" cy="40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9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BC2E-107C-DD46-ADBF-2116FFBB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30" y="764373"/>
            <a:ext cx="10237470" cy="1293028"/>
          </a:xfrm>
        </p:spPr>
        <p:txBody>
          <a:bodyPr>
            <a:normAutofit/>
          </a:bodyPr>
          <a:lstStyle/>
          <a:p>
            <a:r>
              <a:rPr lang="en-GB" dirty="0"/>
              <a:t>emergency contraception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20D2-A1B8-4448-95A1-876F2DBE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ECPs containing Ulipristal acetate</a:t>
            </a:r>
          </a:p>
          <a:p>
            <a:endParaRPr lang="en-GB" dirty="0"/>
          </a:p>
          <a:p>
            <a:r>
              <a:rPr lang="en-GB" dirty="0"/>
              <a:t>ECPs containing Levonorgestrel  </a:t>
            </a:r>
          </a:p>
          <a:p>
            <a:endParaRPr lang="en-GB" dirty="0"/>
          </a:p>
          <a:p>
            <a:r>
              <a:rPr lang="en-GB" dirty="0"/>
              <a:t>combined oral contraceptive pills (</a:t>
            </a:r>
            <a:r>
              <a:rPr lang="en-GB" dirty="0" err="1"/>
              <a:t>Yuzpe</a:t>
            </a:r>
            <a:r>
              <a:rPr lang="en-GB" dirty="0"/>
              <a:t> method)</a:t>
            </a:r>
          </a:p>
          <a:p>
            <a:endParaRPr lang="en-GB" dirty="0"/>
          </a:p>
          <a:p>
            <a:r>
              <a:rPr lang="en-GB" dirty="0"/>
              <a:t>copper-bearing intrauterine devices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920D5E-D5D6-DA41-86E9-67DE7B568243}"/>
              </a:ext>
            </a:extLst>
          </p:cNvPr>
          <p:cNvSpPr/>
          <p:nvPr/>
        </p:nvSpPr>
        <p:spPr>
          <a:xfrm>
            <a:off x="8294370" y="3093065"/>
            <a:ext cx="370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C4245"/>
                </a:solidFill>
                <a:latin typeface="Arial" panose="020B0604020202020204" pitchFamily="34" charset="0"/>
              </a:rPr>
              <a:t>Emergency contraceptive pills prevent pregnancy by preventing or delaying ovulation and they do not induce an abortion.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656799C-FBA5-5047-8135-D5D7FC452F26}"/>
              </a:ext>
            </a:extLst>
          </p:cNvPr>
          <p:cNvSpPr/>
          <p:nvPr/>
        </p:nvSpPr>
        <p:spPr>
          <a:xfrm>
            <a:off x="7799070" y="2281624"/>
            <a:ext cx="396240" cy="282321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1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2E75-84D4-3949-AC00-9870F7DD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6FE6-5C58-5347-832C-0E02EA10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/>
              <a:t>A father brings his 14 year old daughter to the clinic. She is missing school because of regular ‘tummy pains’.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20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BC2E-107C-DD46-ADBF-2116FFBB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0"/>
            <a:ext cx="11300460" cy="1293028"/>
          </a:xfrm>
        </p:spPr>
        <p:txBody>
          <a:bodyPr>
            <a:normAutofit/>
          </a:bodyPr>
          <a:lstStyle/>
          <a:p>
            <a:r>
              <a:rPr lang="en-GB" dirty="0"/>
              <a:t>contraindications to the COC pill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20D2-A1B8-4448-95A1-876F2DBE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4470"/>
            <a:ext cx="10820400" cy="53835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8000" dirty="0"/>
              <a:t>Thrombophlebitis or thromboembolic disorders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Presence or history of venous thrombosis or arterial thrombosis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History of migraine with focal neurological symptoms </a:t>
            </a:r>
          </a:p>
          <a:p>
            <a:pPr>
              <a:lnSpc>
                <a:spcPct val="120000"/>
              </a:lnSpc>
            </a:pPr>
            <a:r>
              <a:rPr lang="en-GB" sz="8000" dirty="0" err="1"/>
              <a:t>hyperhomocysteinaemia</a:t>
            </a:r>
            <a:r>
              <a:rPr lang="en-GB" sz="8000" dirty="0"/>
              <a:t> and antiphospholipid antibodies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Valvular heart disease with complications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Severe hypertension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Diabetes mellitus with vascular involvement.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Presence or history of liver tumours (benign or malignant).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Known or suspected malignant conditions of the genital organs or the breasts,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Endometrial hyperplasia.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Known or suspected pregnancy. </a:t>
            </a:r>
          </a:p>
          <a:p>
            <a:pPr>
              <a:lnSpc>
                <a:spcPct val="120000"/>
              </a:lnSpc>
            </a:pPr>
            <a:r>
              <a:rPr lang="en-GB" sz="8000" dirty="0"/>
              <a:t>Hypersensitivity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71FC-6B4A-A448-935B-0690498F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421473"/>
            <a:ext cx="8610600" cy="687237"/>
          </a:xfrm>
        </p:spPr>
        <p:txBody>
          <a:bodyPr/>
          <a:lstStyle/>
          <a:p>
            <a:r>
              <a:rPr lang="en-GB" b="1" dirty="0"/>
              <a:t>Pelvic infection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C65E-12AF-3A4F-BA49-11D6A6CF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900"/>
            <a:ext cx="6229350" cy="473278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Symptoms and signs of PID</a:t>
            </a:r>
          </a:p>
          <a:p>
            <a:pPr lvl="1"/>
            <a:r>
              <a:rPr lang="en-GB" dirty="0"/>
              <a:t>none </a:t>
            </a:r>
          </a:p>
          <a:p>
            <a:pPr lvl="1"/>
            <a:r>
              <a:rPr lang="en-GB" dirty="0"/>
              <a:t>Fever</a:t>
            </a:r>
          </a:p>
          <a:p>
            <a:pPr lvl="1"/>
            <a:r>
              <a:rPr lang="en-GB" dirty="0"/>
              <a:t>cervical motion tenderness</a:t>
            </a:r>
          </a:p>
          <a:p>
            <a:pPr lvl="1"/>
            <a:r>
              <a:rPr lang="en-GB" dirty="0"/>
              <a:t>lower abdominal pain</a:t>
            </a:r>
          </a:p>
          <a:p>
            <a:pPr lvl="1"/>
            <a:r>
              <a:rPr lang="en-GB" dirty="0"/>
              <a:t>Vaginal discharge</a:t>
            </a:r>
          </a:p>
          <a:p>
            <a:pPr lvl="1"/>
            <a:r>
              <a:rPr lang="en-GB" dirty="0"/>
              <a:t>painful intercourse</a:t>
            </a:r>
          </a:p>
          <a:p>
            <a:pPr lvl="1"/>
            <a:r>
              <a:rPr lang="en-GB" dirty="0"/>
              <a:t>uterine tenderness</a:t>
            </a:r>
          </a:p>
          <a:p>
            <a:pPr lvl="1"/>
            <a:r>
              <a:rPr lang="en-GB" dirty="0"/>
              <a:t>adnexal tenderness</a:t>
            </a:r>
          </a:p>
          <a:p>
            <a:pPr lvl="1"/>
            <a:r>
              <a:rPr lang="en-GB" dirty="0"/>
              <a:t>irregular menstruation</a:t>
            </a:r>
          </a:p>
          <a:p>
            <a:endParaRPr lang="en-GB" dirty="0"/>
          </a:p>
          <a:p>
            <a:r>
              <a:rPr lang="en-GB" dirty="0"/>
              <a:t>Other complications include </a:t>
            </a:r>
          </a:p>
          <a:p>
            <a:pPr lvl="1"/>
            <a:r>
              <a:rPr lang="en-GB" dirty="0"/>
              <a:t>endometritis, salpingitis, </a:t>
            </a:r>
            <a:r>
              <a:rPr lang="en-GB" dirty="0" err="1"/>
              <a:t>tubo</a:t>
            </a:r>
            <a:r>
              <a:rPr lang="en-GB" dirty="0"/>
              <a:t>-ovarian abscess, pelvic peritonitis, </a:t>
            </a:r>
            <a:r>
              <a:rPr lang="en-GB" dirty="0" err="1"/>
              <a:t>periappendicitis</a:t>
            </a:r>
            <a:r>
              <a:rPr lang="en-GB" dirty="0"/>
              <a:t>, and perihepatitis.</a:t>
            </a:r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EB6EA39-6165-3442-8F19-008B9A8F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2161035"/>
            <a:ext cx="4853940" cy="33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5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105-77A7-F149-8D4B-F9CD36FE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PID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EA05-1C9D-0543-BB9E-7DD03497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i="1" dirty="0"/>
              <a:t>Chlamydia trachomatis</a:t>
            </a:r>
            <a:r>
              <a:rPr lang="en-GB" dirty="0"/>
              <a:t> and </a:t>
            </a:r>
            <a:r>
              <a:rPr lang="en-GB" i="1" dirty="0"/>
              <a:t>Neisseria gonorrhoeae</a:t>
            </a:r>
            <a:r>
              <a:rPr lang="en-GB" dirty="0"/>
              <a:t> are usually the main cause of PID. </a:t>
            </a:r>
          </a:p>
          <a:p>
            <a:endParaRPr lang="en-GB" dirty="0"/>
          </a:p>
          <a:p>
            <a:r>
              <a:rPr lang="en-GB" dirty="0"/>
              <a:t>Data suggest that PID is often polymicrobial.</a:t>
            </a:r>
            <a:r>
              <a:rPr lang="en-GB" baseline="30000" dirty="0">
                <a:hlinkClick r:id="rId2"/>
              </a:rPr>
              <a:t>[14]</a:t>
            </a:r>
            <a:r>
              <a:rPr lang="en-GB" dirty="0"/>
              <a:t> Isolated </a:t>
            </a:r>
            <a:r>
              <a:rPr lang="en-GB" dirty="0">
                <a:hlinkClick r:id="rId3" tooltip="Anaerobes"/>
              </a:rPr>
              <a:t>anaerobes</a:t>
            </a:r>
            <a:r>
              <a:rPr lang="en-GB" dirty="0"/>
              <a:t> and </a:t>
            </a:r>
            <a:r>
              <a:rPr lang="en-GB" dirty="0">
                <a:hlinkClick r:id="rId4" tooltip="Facultative anaerobic organism"/>
              </a:rPr>
              <a:t>facultative microorganisms</a:t>
            </a:r>
            <a:r>
              <a:rPr lang="en-GB" dirty="0"/>
              <a:t> have been obtained from the upper genital tract. </a:t>
            </a:r>
            <a:r>
              <a:rPr lang="en-GB" i="1" dirty="0"/>
              <a:t>N. gonorrhoeae</a:t>
            </a:r>
            <a:r>
              <a:rPr lang="en-GB" dirty="0"/>
              <a:t> has been isolated from fallopian tubes, facultative and anaerobic organisms were recovered from endometrial tissues.</a:t>
            </a:r>
            <a:r>
              <a:rPr lang="en-GB" baseline="30000" dirty="0">
                <a:hlinkClick r:id="rId5"/>
              </a:rPr>
              <a:t>[17]</a:t>
            </a:r>
            <a:r>
              <a:rPr lang="en-GB" baseline="30000" dirty="0">
                <a:hlinkClick r:id="rId6"/>
              </a:rPr>
              <a:t>[18]</a:t>
            </a:r>
            <a:endParaRPr lang="en-GB" dirty="0"/>
          </a:p>
          <a:p>
            <a:r>
              <a:rPr lang="en-GB" dirty="0"/>
              <a:t>ascend from the vagina to the pelvic cavity</a:t>
            </a:r>
          </a:p>
          <a:p>
            <a:r>
              <a:rPr lang="en-GB" dirty="0"/>
              <a:t>The disturbance of the naturally occurring vaginal </a:t>
            </a:r>
            <a:r>
              <a:rPr lang="en-GB" dirty="0">
                <a:hlinkClick r:id="rId7" tooltip="Microbiota"/>
              </a:rPr>
              <a:t>microbiota</a:t>
            </a:r>
            <a:r>
              <a:rPr lang="en-GB" dirty="0"/>
              <a:t> associated with </a:t>
            </a:r>
            <a:r>
              <a:rPr lang="en-GB" dirty="0">
                <a:hlinkClick r:id="rId8" tooltip="Bacterial vaginosis"/>
              </a:rPr>
              <a:t>bacterial vaginosis</a:t>
            </a:r>
            <a:r>
              <a:rPr lang="en-GB" dirty="0"/>
              <a:t> increases the risk of PID.</a:t>
            </a:r>
          </a:p>
          <a:p>
            <a:r>
              <a:rPr lang="en-GB" dirty="0"/>
              <a:t>Rarely cases of PID have developed in people who have stated they have never had sex.</a:t>
            </a:r>
            <a:r>
              <a:rPr lang="en-GB" baseline="30000" dirty="0">
                <a:hlinkClick r:id="rId9"/>
              </a:rPr>
              <a:t>[19]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0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8295-5D9A-4649-B33B-FE44B51D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A0AE-471B-C443-A9B8-5F144A56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6E850-0676-3149-8709-0F3C9C66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952"/>
            <a:ext cx="12192000" cy="25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9777-7690-4643-AC0B-93B9C3A1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37366-FB04-174E-9FA0-C198FC02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0330"/>
            <a:ext cx="5760720" cy="4024125"/>
          </a:xfrm>
        </p:spPr>
        <p:txBody>
          <a:bodyPr/>
          <a:lstStyle/>
          <a:p>
            <a:r>
              <a:rPr lang="en-GB" b="1" dirty="0"/>
              <a:t>contact tracing</a:t>
            </a:r>
            <a:r>
              <a:rPr lang="en-GB" dirty="0"/>
              <a:t> is the process of identification of persons who may have come into contact with an </a:t>
            </a:r>
            <a:r>
              <a:rPr lang="en-GB" dirty="0">
                <a:hlinkClick r:id="rId2" tooltip="Infection"/>
              </a:rPr>
              <a:t>infected</a:t>
            </a:r>
            <a:r>
              <a:rPr lang="en-GB" dirty="0"/>
              <a:t> person ("contacts") and subsequent collection of further information about these contacts</a:t>
            </a:r>
          </a:p>
        </p:txBody>
      </p:sp>
      <p:pic>
        <p:nvPicPr>
          <p:cNvPr id="7170" name="Picture 2" descr="Αποτέλεσμα εικόνας για contact tracing">
            <a:extLst>
              <a:ext uri="{FF2B5EF4-FFF2-40B4-BE49-F238E27FC236}">
                <a16:creationId xmlns:a16="http://schemas.microsoft.com/office/drawing/2014/main" id="{FAA186F5-0A64-4D49-939A-116F966B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5" y="2468880"/>
            <a:ext cx="4612735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2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105-77A7-F149-8D4B-F9CD36FE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and long-term complications of 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EA05-1C9D-0543-BB9E-7DD03497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chronic pelvic pain</a:t>
            </a:r>
          </a:p>
          <a:p>
            <a:r>
              <a:rPr lang="en-GB" dirty="0"/>
              <a:t>Infertility</a:t>
            </a:r>
          </a:p>
          <a:p>
            <a:r>
              <a:rPr lang="en-GB" dirty="0"/>
              <a:t>ectopic pregnancy (the leading cause of pregnancy-related deaths in adult females), </a:t>
            </a:r>
          </a:p>
          <a:p>
            <a:r>
              <a:rPr lang="en-GB" dirty="0"/>
              <a:t>complications of pregnancy</a:t>
            </a:r>
          </a:p>
          <a:p>
            <a:r>
              <a:rPr lang="en-GB" dirty="0"/>
              <a:t>infection oof the peritoneum causing inflammation and the formation of scar tissue on the external surface of the liver (Fitz-Hugh–Curtis syndrome).[16]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D3AE7-02C1-084B-9E24-B64279757ED0}"/>
              </a:ext>
            </a:extLst>
          </p:cNvPr>
          <p:cNvSpPr/>
          <p:nvPr/>
        </p:nvSpPr>
        <p:spPr>
          <a:xfrm>
            <a:off x="2895600" y="38391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7373-3FA5-FE46-A10A-B8F9C24C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Core Topics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A816-273F-A849-BA81-FB31E885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Puberty</a:t>
            </a:r>
          </a:p>
          <a:p>
            <a:r>
              <a:rPr lang="en-GB" b="1" dirty="0"/>
              <a:t>Premenstrual syndrome </a:t>
            </a:r>
          </a:p>
          <a:p>
            <a:r>
              <a:rPr lang="en-GB" b="1" dirty="0"/>
              <a:t>Contraception</a:t>
            </a:r>
          </a:p>
          <a:p>
            <a:r>
              <a:rPr lang="en-GB" b="1" dirty="0"/>
              <a:t>Pelvic infection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11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22D6-AD7C-DA4B-A78D-12FCF5FE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Puberty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5808-6700-7140-ACFF-9CA044BF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Puberty is the process of physical changes through which a child's body matures into an adult body capable of sexual reproduction</a:t>
            </a:r>
          </a:p>
          <a:p>
            <a:pPr>
              <a:lnSpc>
                <a:spcPct val="110000"/>
              </a:lnSpc>
            </a:pPr>
            <a:r>
              <a:rPr lang="en-GB" dirty="0"/>
              <a:t>initiated by hormonal signals that stimulate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Libido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function, and transformation of the brain,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Physical growth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bones,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Muscle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skin, hair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breasts,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Reproductive organs. </a:t>
            </a:r>
          </a:p>
          <a:p>
            <a:pPr>
              <a:lnSpc>
                <a:spcPct val="110000"/>
              </a:lnSpc>
            </a:pPr>
            <a:r>
              <a:rPr lang="en-GB" dirty="0"/>
              <a:t>begin at ages 10–11</a:t>
            </a:r>
          </a:p>
          <a:p>
            <a:pPr>
              <a:lnSpc>
                <a:spcPct val="110000"/>
              </a:lnSpc>
            </a:pPr>
            <a:r>
              <a:rPr lang="en-GB" dirty="0"/>
              <a:t>complete puberty at ages 15–17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68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4C4D-2D2B-F04A-88DA-10F64C1C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D569-7535-4447-AD60-C0CFB9028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Αποτέλεσμα εικόνας για hypothalamus  control ovulation">
            <a:extLst>
              <a:ext uri="{FF2B5EF4-FFF2-40B4-BE49-F238E27FC236}">
                <a16:creationId xmlns:a16="http://schemas.microsoft.com/office/drawing/2014/main" id="{6D95A8CB-5FD4-0947-8207-BB73421D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76" y="0"/>
            <a:ext cx="4783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hypothalamus  control ovulation">
            <a:extLst>
              <a:ext uri="{FF2B5EF4-FFF2-40B4-BE49-F238E27FC236}">
                <a16:creationId xmlns:a16="http://schemas.microsoft.com/office/drawing/2014/main" id="{4E0162BB-AAF8-D949-9211-4485D9E1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56" y="1965960"/>
            <a:ext cx="3372374" cy="47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0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32E1-D97A-B640-85ED-366824D1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Development secondary sex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541C-AC39-F34E-BCC9-818C26A93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Female secondary sex characteristics include: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Enlargement of </a:t>
            </a:r>
            <a:r>
              <a:rPr lang="en-GB" dirty="0">
                <a:hlinkClick r:id="rId2" tooltip="Breasts"/>
              </a:rPr>
              <a:t>breasts</a:t>
            </a:r>
            <a:r>
              <a:rPr lang="en-GB" dirty="0"/>
              <a:t> and erection of </a:t>
            </a:r>
            <a:r>
              <a:rPr lang="en-GB" dirty="0">
                <a:hlinkClick r:id="rId3" tooltip="Nipples"/>
              </a:rPr>
              <a:t>nipples</a:t>
            </a:r>
            <a:r>
              <a:rPr lang="en-GB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Growth of </a:t>
            </a:r>
            <a:r>
              <a:rPr lang="en-GB" dirty="0">
                <a:hlinkClick r:id="rId4" tooltip="Body hair"/>
              </a:rPr>
              <a:t>body hair</a:t>
            </a:r>
            <a:r>
              <a:rPr lang="en-GB" dirty="0"/>
              <a:t>, most prominently underarm and pubic hair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Widening of </a:t>
            </a:r>
            <a:r>
              <a:rPr lang="en-GB" dirty="0">
                <a:hlinkClick r:id="rId5" tooltip="Hip (anatomy)"/>
              </a:rPr>
              <a:t>hips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/>
              <a:t>lower </a:t>
            </a:r>
            <a:r>
              <a:rPr lang="en-GB" dirty="0">
                <a:hlinkClick r:id="rId6" tooltip="Waist-hip ratio"/>
              </a:rPr>
              <a:t>waist to hip ratio</a:t>
            </a:r>
            <a:r>
              <a:rPr lang="en-GB" dirty="0"/>
              <a:t> than adult males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Elbows that </a:t>
            </a:r>
            <a:r>
              <a:rPr lang="en-GB" dirty="0">
                <a:hlinkClick r:id="rId7" tooltip="Hyperextend"/>
              </a:rPr>
              <a:t>hypertextend</a:t>
            </a:r>
            <a:r>
              <a:rPr lang="en-GB" dirty="0"/>
              <a:t> 5–8° more than male adults.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Upper arms approximately 2 cm longer, on average, for a given height.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hlinkClick r:id="rId8" tooltip="Labia minora"/>
              </a:rPr>
              <a:t>Labia minora</a:t>
            </a:r>
            <a:r>
              <a:rPr lang="en-GB" dirty="0"/>
              <a:t>, the inner lips of the </a:t>
            </a:r>
            <a:r>
              <a:rPr lang="en-GB" dirty="0">
                <a:hlinkClick r:id="rId9" tooltip="Vulva"/>
              </a:rPr>
              <a:t>vulva</a:t>
            </a:r>
            <a:r>
              <a:rPr lang="en-GB" dirty="0"/>
              <a:t>, may grow more prominent and undergo changes in colour with the increased stimulation related to higher levels of oestrogen.</a:t>
            </a:r>
          </a:p>
        </p:txBody>
      </p:sp>
    </p:spTree>
    <p:extLst>
      <p:ext uri="{BB962C8B-B14F-4D97-AF65-F5344CB8AC3E}">
        <p14:creationId xmlns:p14="http://schemas.microsoft.com/office/powerpoint/2010/main" val="24765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8D79-5A32-A04A-B537-A33EEF4A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Menstrual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9150-5473-2E46-880F-1E0397C42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28 days cycle</a:t>
            </a:r>
          </a:p>
          <a:p>
            <a:r>
              <a:rPr lang="en-GB" dirty="0"/>
              <a:t>Ovulation in 14</a:t>
            </a:r>
            <a:r>
              <a:rPr lang="en-GB" baseline="30000" dirty="0"/>
              <a:t>th</a:t>
            </a:r>
            <a:r>
              <a:rPr lang="en-GB" dirty="0"/>
              <a:t> day</a:t>
            </a:r>
          </a:p>
          <a:p>
            <a:endParaRPr lang="en-GB" dirty="0"/>
          </a:p>
          <a:p>
            <a:r>
              <a:rPr lang="en-GB" dirty="0"/>
              <a:t>Normal cycle</a:t>
            </a:r>
          </a:p>
          <a:p>
            <a:pPr lvl="1"/>
            <a:r>
              <a:rPr lang="en-GB" dirty="0"/>
              <a:t>proliferative and secretory menstrual phases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follicular and luteal ovarian phases</a:t>
            </a:r>
          </a:p>
        </p:txBody>
      </p:sp>
    </p:spTree>
    <p:extLst>
      <p:ext uri="{BB962C8B-B14F-4D97-AF65-F5344CB8AC3E}">
        <p14:creationId xmlns:p14="http://schemas.microsoft.com/office/powerpoint/2010/main" val="130979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menstrual cycle">
            <a:extLst>
              <a:ext uri="{FF2B5EF4-FFF2-40B4-BE49-F238E27FC236}">
                <a16:creationId xmlns:a16="http://schemas.microsoft.com/office/drawing/2014/main" id="{5C3D097F-83C7-424F-AFBD-814A5288F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37494"/>
          <a:stretch/>
        </p:blipFill>
        <p:spPr bwMode="auto">
          <a:xfrm>
            <a:off x="867627" y="330652"/>
            <a:ext cx="10456746" cy="5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ποτέλεσμα εικόνας για menstrual cycle">
            <a:extLst>
              <a:ext uri="{FF2B5EF4-FFF2-40B4-BE49-F238E27FC236}">
                <a16:creationId xmlns:a16="http://schemas.microsoft.com/office/drawing/2014/main" id="{566F9209-2828-C545-9381-AB9BD3F0D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7" b="1"/>
          <a:stretch/>
        </p:blipFill>
        <p:spPr bwMode="auto">
          <a:xfrm>
            <a:off x="867627" y="5710432"/>
            <a:ext cx="10437714" cy="9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5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D43F-A689-F64D-84BA-65F51D50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B859-1996-0A40-AEC4-A61DA978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Αποτέλεσμα εικόνας για menstrual cycle">
            <a:extLst>
              <a:ext uri="{FF2B5EF4-FFF2-40B4-BE49-F238E27FC236}">
                <a16:creationId xmlns:a16="http://schemas.microsoft.com/office/drawing/2014/main" id="{A27370B8-F6E6-8744-9183-80DD744F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3"/>
          <a:stretch/>
        </p:blipFill>
        <p:spPr bwMode="auto">
          <a:xfrm>
            <a:off x="500062" y="28575"/>
            <a:ext cx="10801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883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{6ED1B468-ED43-D440-BD19-D36068824A13}tf10001079</Template>
  <TotalTime>928</TotalTime>
  <Words>839</Words>
  <Application>Microsoft Macintosh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Times New Roman</vt:lpstr>
      <vt:lpstr>Vapor Trail</vt:lpstr>
      <vt:lpstr>Core Problem 7 The Problem 14-Year Old </vt:lpstr>
      <vt:lpstr>Case</vt:lpstr>
      <vt:lpstr>Core Topics </vt:lpstr>
      <vt:lpstr>Puberty</vt:lpstr>
      <vt:lpstr>Ovulation</vt:lpstr>
      <vt:lpstr>Development secondary sex characteristics</vt:lpstr>
      <vt:lpstr>Menstrual cycle </vt:lpstr>
      <vt:lpstr>PowerPoint Presentation</vt:lpstr>
      <vt:lpstr>PowerPoint Presentation</vt:lpstr>
      <vt:lpstr>What anatomical abnormalities may this girl have? </vt:lpstr>
      <vt:lpstr>What anatomical abnormalities may this girl have? </vt:lpstr>
      <vt:lpstr>Premenstrual syndrome </vt:lpstr>
      <vt:lpstr>Symptoms</vt:lpstr>
      <vt:lpstr>treatment options for PMS </vt:lpstr>
      <vt:lpstr>Contraception</vt:lpstr>
      <vt:lpstr>Pearl index</vt:lpstr>
      <vt:lpstr>Pearl index</vt:lpstr>
      <vt:lpstr>hormonal vs non-hormonal contraceptives</vt:lpstr>
      <vt:lpstr>emergency contraception</vt:lpstr>
      <vt:lpstr>contraindications to the COC pill </vt:lpstr>
      <vt:lpstr>Pelvic infection </vt:lpstr>
      <vt:lpstr>causes of PID and treatment</vt:lpstr>
      <vt:lpstr>PowerPoint Presentation</vt:lpstr>
      <vt:lpstr>contact tracing</vt:lpstr>
      <vt:lpstr>short and long-term complications of PID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7 The Problem 14-Year Old </dc:title>
  <dc:creator>Microsoft Office User</dc:creator>
  <cp:lastModifiedBy>Microsoft Office User</cp:lastModifiedBy>
  <cp:revision>23</cp:revision>
  <dcterms:created xsi:type="dcterms:W3CDTF">2021-02-21T08:07:06Z</dcterms:created>
  <dcterms:modified xsi:type="dcterms:W3CDTF">2021-03-09T13:40:08Z</dcterms:modified>
</cp:coreProperties>
</file>