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71" r:id="rId5"/>
    <p:sldId id="274" r:id="rId6"/>
    <p:sldId id="275" r:id="rId7"/>
    <p:sldId id="269" r:id="rId8"/>
    <p:sldId id="270" r:id="rId9"/>
    <p:sldId id="259" r:id="rId10"/>
    <p:sldId id="273" r:id="rId11"/>
    <p:sldId id="268" r:id="rId12"/>
    <p:sldId id="260" r:id="rId13"/>
    <p:sldId id="264" r:id="rId14"/>
    <p:sldId id="265" r:id="rId15"/>
    <p:sldId id="266" r:id="rId16"/>
    <p:sldId id="267" r:id="rId17"/>
    <p:sldId id="261" r:id="rId18"/>
    <p:sldId id="272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4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0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65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4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6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9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9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1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B6DB-CA4F-764C-B60B-0395AF1391F3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3165-61B7-3740-9F07-4A8A054AA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ptodate.com/contents/fluconazole-drug-information?search=candida%20%20infection%20vulva&amp;topicRef=115170&amp;source=see_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radiotherapy/" TargetMode="External"/><Relationship Id="rId2" Type="http://schemas.openxmlformats.org/officeDocument/2006/relationships/hyperlink" Target="https://www.nhs.uk/conditions/vaginal-dischar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www.nhs.uk/conditions/chemotherap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BA13-0F39-9544-86AE-729D4A38F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Core Problem 6</a:t>
            </a:r>
            <a:br>
              <a:rPr lang="en-GB" b="1" dirty="0"/>
            </a:br>
            <a:r>
              <a:rPr lang="en-GB" b="1" dirty="0"/>
              <a:t>Minor Gynaecological Problems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9AA2F-D934-C84C-981B-C64B2164F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3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558F-04E5-514B-BF39-4C00A95A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tract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1417-D804-334B-9FCB-BC2C5B96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Common causative organisms </a:t>
            </a:r>
          </a:p>
          <a:p>
            <a:endParaRPr lang="en-GB" dirty="0"/>
          </a:p>
          <a:p>
            <a:r>
              <a:rPr lang="en-GB" dirty="0"/>
              <a:t>E coli</a:t>
            </a:r>
          </a:p>
          <a:p>
            <a:endParaRPr lang="en-GB" dirty="0"/>
          </a:p>
          <a:p>
            <a:r>
              <a:rPr lang="en-GB" dirty="0"/>
              <a:t>STIs</a:t>
            </a:r>
          </a:p>
          <a:p>
            <a:endParaRPr lang="en-GB" dirty="0"/>
          </a:p>
          <a:p>
            <a:r>
              <a:rPr lang="en-GB" dirty="0"/>
              <a:t>Candida ?</a:t>
            </a:r>
          </a:p>
        </p:txBody>
      </p:sp>
      <p:pic>
        <p:nvPicPr>
          <p:cNvPr id="4098" name="Picture 2" descr="Αποτέλεσμα εικόνας για Urinary tract infection">
            <a:extLst>
              <a:ext uri="{FF2B5EF4-FFF2-40B4-BE49-F238E27FC236}">
                <a16:creationId xmlns:a16="http://schemas.microsoft.com/office/drawing/2014/main" id="{0428E21F-E262-1545-96F2-C1B50134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85" y="2716893"/>
            <a:ext cx="5137615" cy="39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558F-04E5-514B-BF39-4C00A95A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tract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1417-D804-334B-9FCB-BC2C5B96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04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What are the predisposing factors for UTI?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A previous UTI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Sexual activity, and especially a new sexual partner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Changes in the bacteria that live inside the vagina (vaginal flora), for example caused by menopause or use of spermicides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Pregnancy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Age (older adults and young children are more likely to get UTIs)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Structural problems in the urinary tract, such as prostate enlargement.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Poor hygiene, particularly in children who are potty-training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9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B90-8654-B743-AC8B-12FF6D7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incontinence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550F-85A0-E44C-B64B-BCAEF614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GB" dirty="0"/>
              <a:t>What are the different symptoms associated with incontinence? </a:t>
            </a:r>
          </a:p>
          <a:p>
            <a:endParaRPr lang="en-GB" dirty="0"/>
          </a:p>
          <a:p>
            <a:pPr lvl="1"/>
            <a:r>
              <a:rPr lang="en-GB" b="1" dirty="0"/>
              <a:t>Stress incontinence.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Urine leaks when you exert pressure on your bladder by coughing, sneezing, laughing, exercising or lifting something heavy.</a:t>
            </a:r>
          </a:p>
          <a:p>
            <a:pPr lvl="1"/>
            <a:r>
              <a:rPr lang="en-GB" b="1" dirty="0"/>
              <a:t>Urge incontinence.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a sudden, intense urge to urinate followed by an involuntary loss of urine. </a:t>
            </a:r>
          </a:p>
          <a:p>
            <a:pPr lvl="1"/>
            <a:r>
              <a:rPr lang="en-GB" b="1" dirty="0"/>
              <a:t>Overflow incontinence.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 bladder that doesn't empty completely.</a:t>
            </a:r>
          </a:p>
          <a:p>
            <a:pPr lvl="1"/>
            <a:r>
              <a:rPr lang="en-GB" b="1" dirty="0"/>
              <a:t>Functional incontinence.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A physical or mental impairment keeps you from making it to the toilet in time..</a:t>
            </a:r>
          </a:p>
          <a:p>
            <a:pPr lvl="1"/>
            <a:r>
              <a:rPr lang="en-GB" b="1" dirty="0"/>
              <a:t>Mixed incontinence.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more than one type of urinary incontinence.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74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B90-8654-B743-AC8B-12FF6D7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incontinence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550F-85A0-E44C-B64B-BCAEF614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Differentiate ‘stress incontinence’ and ‘urge incontinence’. </a:t>
            </a:r>
          </a:p>
        </p:txBody>
      </p:sp>
      <p:pic>
        <p:nvPicPr>
          <p:cNvPr id="6148" name="Picture 4" descr="Αποτέλεσμα εικόνας για urge incontinence">
            <a:extLst>
              <a:ext uri="{FF2B5EF4-FFF2-40B4-BE49-F238E27FC236}">
                <a16:creationId xmlns:a16="http://schemas.microsoft.com/office/drawing/2014/main" id="{C02F47CD-904E-0240-97F9-FEDADE4F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0" y="2777756"/>
            <a:ext cx="7724078" cy="40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Αποτέλεσμα εικόνας για Stress incontinence.">
            <a:extLst>
              <a:ext uri="{FF2B5EF4-FFF2-40B4-BE49-F238E27FC236}">
                <a16:creationId xmlns:a16="http://schemas.microsoft.com/office/drawing/2014/main" id="{88B2650E-136D-C042-B30D-17C9332C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1" y="2826587"/>
            <a:ext cx="7724077" cy="39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B90-8654-B743-AC8B-12FF6D7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incontinence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550F-85A0-E44C-B64B-BCAEF614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is urodynamics needed for diagnosis? </a:t>
            </a:r>
          </a:p>
        </p:txBody>
      </p:sp>
      <p:pic>
        <p:nvPicPr>
          <p:cNvPr id="7170" name="Picture 2" descr="Αποτέλεσμα εικόνας για urodynamics">
            <a:extLst>
              <a:ext uri="{FF2B5EF4-FFF2-40B4-BE49-F238E27FC236}">
                <a16:creationId xmlns:a16="http://schemas.microsoft.com/office/drawing/2014/main" id="{EF24DD9D-4B1B-5049-AE58-DEB5BEA1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7" y="2564781"/>
            <a:ext cx="7182767" cy="39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3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B90-8654-B743-AC8B-12FF6D7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incontinence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550F-85A0-E44C-B64B-BCAEF614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management of detrusor overactivity? </a:t>
            </a:r>
          </a:p>
        </p:txBody>
      </p:sp>
      <p:pic>
        <p:nvPicPr>
          <p:cNvPr id="8194" name="Picture 2" descr="Αποτέλεσμα εικόνας για management of detrusor overactivity">
            <a:extLst>
              <a:ext uri="{FF2B5EF4-FFF2-40B4-BE49-F238E27FC236}">
                <a16:creationId xmlns:a16="http://schemas.microsoft.com/office/drawing/2014/main" id="{7343F767-632B-D049-AAFE-D1B2B898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36" y="2866434"/>
            <a:ext cx="5731727" cy="35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6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B90-8654-B743-AC8B-12FF6D7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incontinence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550F-85A0-E44C-B64B-BCAEF614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management of stress incontinence?</a:t>
            </a:r>
          </a:p>
          <a:p>
            <a:endParaRPr lang="en-GB" dirty="0"/>
          </a:p>
          <a:p>
            <a:r>
              <a:rPr lang="en-GB" dirty="0"/>
              <a:t>Conservative ?</a:t>
            </a:r>
          </a:p>
          <a:p>
            <a:endParaRPr lang="en-GB" dirty="0"/>
          </a:p>
          <a:p>
            <a:r>
              <a:rPr lang="en-GB" dirty="0"/>
              <a:t>Surgical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Αποτέλεσμα εικόνας για syrgery of stress incontinence">
            <a:extLst>
              <a:ext uri="{FF2B5EF4-FFF2-40B4-BE49-F238E27FC236}">
                <a16:creationId xmlns:a16="http://schemas.microsoft.com/office/drawing/2014/main" id="{8482E40A-26C0-F44A-AA99-D33F1311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80" y="2874547"/>
            <a:ext cx="4578427" cy="36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Αποτέλεσμα εικόνας για syrgery of stress incontinence">
            <a:extLst>
              <a:ext uri="{FF2B5EF4-FFF2-40B4-BE49-F238E27FC236}">
                <a16:creationId xmlns:a16="http://schemas.microsoft.com/office/drawing/2014/main" id="{2CF38A2B-9AD5-BC41-8B64-DDBCEEEA7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/>
          <a:stretch/>
        </p:blipFill>
        <p:spPr bwMode="auto">
          <a:xfrm>
            <a:off x="685800" y="2583377"/>
            <a:ext cx="48991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Αποτέλεσμα εικόνας για colporrhaphy">
            <a:extLst>
              <a:ext uri="{FF2B5EF4-FFF2-40B4-BE49-F238E27FC236}">
                <a16:creationId xmlns:a16="http://schemas.microsoft.com/office/drawing/2014/main" id="{F10B9AF4-8DFD-C640-B509-81FA552E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3310"/>
            <a:ext cx="5766967" cy="37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AC8B-1613-B545-BC0E-EE47AF8C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Prolapse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DEF0-CE1C-9241-917F-0B885300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5" y="1625848"/>
            <a:ext cx="7064298" cy="5232152"/>
          </a:xfrm>
        </p:spPr>
        <p:txBody>
          <a:bodyPr>
            <a:normAutofit/>
          </a:bodyPr>
          <a:lstStyle/>
          <a:p>
            <a:r>
              <a:rPr lang="en-GB" dirty="0"/>
              <a:t>What are the causes for prolapse? </a:t>
            </a:r>
          </a:p>
          <a:p>
            <a:pPr lvl="1"/>
            <a:r>
              <a:rPr lang="en-GB" dirty="0"/>
              <a:t>Pregnancy</a:t>
            </a:r>
          </a:p>
          <a:p>
            <a:pPr lvl="1"/>
            <a:r>
              <a:rPr lang="en-GB" dirty="0"/>
              <a:t>Difficult </a:t>
            </a:r>
            <a:r>
              <a:rPr lang="en-GB" dirty="0" err="1"/>
              <a:t>labor</a:t>
            </a:r>
            <a:r>
              <a:rPr lang="en-GB" dirty="0"/>
              <a:t> and delivery or trauma during childbirth</a:t>
            </a:r>
          </a:p>
          <a:p>
            <a:pPr lvl="1"/>
            <a:r>
              <a:rPr lang="en-GB" dirty="0"/>
              <a:t>Delivery of a large baby</a:t>
            </a:r>
          </a:p>
          <a:p>
            <a:pPr lvl="1"/>
            <a:r>
              <a:rPr lang="en-GB" dirty="0"/>
              <a:t>Being overweight or obese</a:t>
            </a:r>
          </a:p>
          <a:p>
            <a:pPr lvl="1"/>
            <a:r>
              <a:rPr lang="en-GB" dirty="0"/>
              <a:t>Lower </a:t>
            </a:r>
            <a:r>
              <a:rPr lang="en-GB" dirty="0" err="1"/>
              <a:t>estrogen</a:t>
            </a:r>
            <a:r>
              <a:rPr lang="en-GB" dirty="0"/>
              <a:t> level after menopause</a:t>
            </a:r>
          </a:p>
          <a:p>
            <a:pPr lvl="1"/>
            <a:r>
              <a:rPr lang="en-GB" dirty="0"/>
              <a:t>Chronic constipation or straining with bowel movements</a:t>
            </a:r>
          </a:p>
          <a:p>
            <a:pPr lvl="1"/>
            <a:r>
              <a:rPr lang="en-GB" dirty="0"/>
              <a:t>Chronic cough or bronchitis</a:t>
            </a:r>
          </a:p>
          <a:p>
            <a:pPr lvl="1"/>
            <a:r>
              <a:rPr lang="en-GB" dirty="0"/>
              <a:t>Repeated heavy lifting</a:t>
            </a:r>
          </a:p>
          <a:p>
            <a:endParaRPr lang="en-GB" dirty="0"/>
          </a:p>
        </p:txBody>
      </p:sp>
      <p:pic>
        <p:nvPicPr>
          <p:cNvPr id="1026" name="Picture 2" descr="Αποτέλεσμα εικόνας για prolapse">
            <a:extLst>
              <a:ext uri="{FF2B5EF4-FFF2-40B4-BE49-F238E27FC236}">
                <a16:creationId xmlns:a16="http://schemas.microsoft.com/office/drawing/2014/main" id="{EA06E4FB-E8CC-EA44-AFC0-73804222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28" y="2286000"/>
            <a:ext cx="5288371" cy="38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AC8B-1613-B545-BC0E-EE47AF8C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Prolapse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DEF0-CE1C-9241-917F-0B885300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5" y="1625848"/>
            <a:ext cx="7064298" cy="5232152"/>
          </a:xfrm>
        </p:spPr>
        <p:txBody>
          <a:bodyPr>
            <a:normAutofit/>
          </a:bodyPr>
          <a:lstStyle/>
          <a:p>
            <a:r>
              <a:rPr lang="en-GB" dirty="0"/>
              <a:t>What are the risk factors for prolapse? </a:t>
            </a:r>
          </a:p>
          <a:p>
            <a:pPr lvl="1"/>
            <a:r>
              <a:rPr lang="en-GB" dirty="0"/>
              <a:t>Factors that can increase your risk of uterine prolapse include:</a:t>
            </a:r>
          </a:p>
          <a:p>
            <a:pPr lvl="1"/>
            <a:r>
              <a:rPr lang="en-GB" dirty="0"/>
              <a:t>One or more pregnancies and vaginal births</a:t>
            </a:r>
          </a:p>
          <a:p>
            <a:pPr lvl="1"/>
            <a:r>
              <a:rPr lang="en-GB" dirty="0"/>
              <a:t>Giving birth to a large baby</a:t>
            </a:r>
          </a:p>
          <a:p>
            <a:pPr lvl="1"/>
            <a:r>
              <a:rPr lang="en-GB" dirty="0"/>
              <a:t>Increasing age</a:t>
            </a:r>
          </a:p>
          <a:p>
            <a:pPr lvl="1"/>
            <a:r>
              <a:rPr lang="en-GB" dirty="0"/>
              <a:t>Obesity</a:t>
            </a:r>
          </a:p>
          <a:p>
            <a:pPr lvl="1"/>
            <a:r>
              <a:rPr lang="en-GB" dirty="0"/>
              <a:t>Prior pelvic surgery</a:t>
            </a:r>
          </a:p>
          <a:p>
            <a:pPr lvl="1"/>
            <a:r>
              <a:rPr lang="en-GB" dirty="0"/>
              <a:t>Chronic constipation or frequent straining during bowel movements</a:t>
            </a:r>
          </a:p>
          <a:p>
            <a:pPr lvl="1"/>
            <a:r>
              <a:rPr lang="en-GB" dirty="0"/>
              <a:t>Family history of weakness in connective tissue</a:t>
            </a:r>
          </a:p>
          <a:p>
            <a:pPr lvl="1"/>
            <a:r>
              <a:rPr lang="en-GB" dirty="0"/>
              <a:t>Being Hispanic or white</a:t>
            </a:r>
          </a:p>
          <a:p>
            <a:endParaRPr lang="en-GB" dirty="0"/>
          </a:p>
        </p:txBody>
      </p:sp>
      <p:pic>
        <p:nvPicPr>
          <p:cNvPr id="1026" name="Picture 2" descr="Αποτέλεσμα εικόνας για prolapse">
            <a:extLst>
              <a:ext uri="{FF2B5EF4-FFF2-40B4-BE49-F238E27FC236}">
                <a16:creationId xmlns:a16="http://schemas.microsoft.com/office/drawing/2014/main" id="{EA06E4FB-E8CC-EA44-AFC0-73804222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28" y="2286000"/>
            <a:ext cx="5288371" cy="38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1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AC8B-1613-B545-BC0E-EE47AF8C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Prolapse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DEF0-CE1C-9241-917F-0B885300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is prolapse assessed clinically?</a:t>
            </a:r>
          </a:p>
          <a:p>
            <a:r>
              <a:rPr lang="en-GB" dirty="0"/>
              <a:t> How can prolapse be treated?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Conservative</a:t>
            </a:r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Surgically </a:t>
            </a:r>
          </a:p>
          <a:p>
            <a:endParaRPr lang="en-GB" dirty="0"/>
          </a:p>
        </p:txBody>
      </p:sp>
      <p:pic>
        <p:nvPicPr>
          <p:cNvPr id="3074" name="Picture 2" descr="Αποτέλεσμα εικόνας για pessary">
            <a:extLst>
              <a:ext uri="{FF2B5EF4-FFF2-40B4-BE49-F238E27FC236}">
                <a16:creationId xmlns:a16="http://schemas.microsoft.com/office/drawing/2014/main" id="{33642B5B-0430-BE47-8ABD-A6FADE9A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714500"/>
            <a:ext cx="4089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οτέλεσμα εικόνας για vagynal hysterecomy">
            <a:extLst>
              <a:ext uri="{FF2B5EF4-FFF2-40B4-BE49-F238E27FC236}">
                <a16:creationId xmlns:a16="http://schemas.microsoft.com/office/drawing/2014/main" id="{447E5950-A780-0845-9CA8-0DF71825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03400"/>
            <a:ext cx="45847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Αποτέλεσμα εικόνας για laparoscopic colpopeksy">
            <a:extLst>
              <a:ext uri="{FF2B5EF4-FFF2-40B4-BE49-F238E27FC236}">
                <a16:creationId xmlns:a16="http://schemas.microsoft.com/office/drawing/2014/main" id="{F615A763-3C35-A340-A43D-A71E86B5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29" y="1770100"/>
            <a:ext cx="5885819" cy="35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F30A-DE13-9148-8B11-2B7EAA38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4373"/>
            <a:ext cx="10287000" cy="1293028"/>
          </a:xfrm>
        </p:spPr>
        <p:txBody>
          <a:bodyPr>
            <a:normAutofit fontScale="90000"/>
          </a:bodyPr>
          <a:lstStyle/>
          <a:p>
            <a:r>
              <a:rPr lang="en-GB" dirty="0"/>
              <a:t>A woman aged 60 has noticed ‘dampness down below’ together with some pruritus and dysuria.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F3DD-C4EA-1249-8F6A-568AC2DF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Vulval tumours </a:t>
            </a:r>
            <a:endParaRPr lang="en-GB" dirty="0"/>
          </a:p>
          <a:p>
            <a:r>
              <a:rPr lang="en-GB" b="1" dirty="0"/>
              <a:t>Urinary tract infection </a:t>
            </a:r>
            <a:endParaRPr lang="en-GB" dirty="0"/>
          </a:p>
          <a:p>
            <a:r>
              <a:rPr lang="en-GB" b="1" dirty="0"/>
              <a:t>Prolapse </a:t>
            </a:r>
            <a:endParaRPr lang="en-GB" dirty="0"/>
          </a:p>
          <a:p>
            <a:r>
              <a:rPr lang="en-GB" b="1" dirty="0"/>
              <a:t>Urine incontinence </a:t>
            </a:r>
            <a:endParaRPr lang="en-GB" dirty="0"/>
          </a:p>
          <a:p>
            <a:r>
              <a:rPr lang="en-GB" b="1" dirty="0"/>
              <a:t>Vaginal infections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13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2FD3-BAC6-BB49-93DF-D4481AB1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Vulval tumours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F7BA-E67D-D048-A94F-9F60F3B9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What are the cardinal features of vulval pruritus?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Candida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Lichen</a:t>
            </a:r>
          </a:p>
          <a:p>
            <a:pPr lvl="2">
              <a:lnSpc>
                <a:spcPct val="150000"/>
              </a:lnSpc>
            </a:pPr>
            <a:r>
              <a:rPr lang="en-GB" b="1" dirty="0"/>
              <a:t>Planus</a:t>
            </a:r>
          </a:p>
          <a:p>
            <a:pPr lvl="2">
              <a:lnSpc>
                <a:spcPct val="150000"/>
              </a:lnSpc>
            </a:pPr>
            <a:r>
              <a:rPr lang="en-GB" b="1" dirty="0" err="1"/>
              <a:t>Sclerosus</a:t>
            </a:r>
            <a:r>
              <a:rPr lang="en-GB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VIN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Eczema- psoriasis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Vulvar cancer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6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B215-F91D-5F4C-A599-F5A18EA5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43EB-CFD9-1E4D-B42B-4B1525E8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0CE5A-8111-7F4A-89BB-8F34A1EC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7" y="0"/>
            <a:ext cx="1101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8C83-48E7-8943-B584-4FE2FA27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A67E-16F4-FD42-8677-FD595683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Oral versus topical treatment</a:t>
            </a:r>
          </a:p>
          <a:p>
            <a:r>
              <a:rPr lang="en-GB" b="1" dirty="0"/>
              <a:t>Uncomplicated infection</a:t>
            </a:r>
            <a:endParaRPr lang="en-GB" dirty="0"/>
          </a:p>
          <a:p>
            <a:pPr lvl="1"/>
            <a:r>
              <a:rPr lang="en-GB" b="1" dirty="0"/>
              <a:t>Criteria</a:t>
            </a:r>
          </a:p>
          <a:p>
            <a:pPr lvl="2"/>
            <a:r>
              <a:rPr lang="en-GB" b="1" dirty="0"/>
              <a:t>S</a:t>
            </a:r>
            <a:r>
              <a:rPr lang="en-GB" dirty="0"/>
              <a:t>poradic, infrequent episodes (≤3 episodes/year)</a:t>
            </a:r>
          </a:p>
          <a:p>
            <a:pPr lvl="2"/>
            <a:r>
              <a:rPr lang="en-GB" dirty="0"/>
              <a:t>Mild to moderate signs/symptoms</a:t>
            </a:r>
          </a:p>
          <a:p>
            <a:pPr lvl="2"/>
            <a:r>
              <a:rPr lang="en-GB" dirty="0"/>
              <a:t>Probable infection with </a:t>
            </a:r>
            <a:r>
              <a:rPr lang="en-GB" i="1" dirty="0"/>
              <a:t>Candida</a:t>
            </a:r>
            <a:r>
              <a:rPr lang="en-GB" dirty="0"/>
              <a:t> </a:t>
            </a:r>
            <a:r>
              <a:rPr lang="en-GB" i="1" dirty="0"/>
              <a:t>albicans</a:t>
            </a:r>
          </a:p>
          <a:p>
            <a:pPr lvl="2"/>
            <a:r>
              <a:rPr lang="en-GB" dirty="0"/>
              <a:t>Healthy, nonpregnant individual</a:t>
            </a:r>
          </a:p>
          <a:p>
            <a:pPr lvl="2"/>
            <a:r>
              <a:rPr lang="en-GB" dirty="0"/>
              <a:t>Immunocompetent individual</a:t>
            </a:r>
          </a:p>
          <a:p>
            <a:pPr lvl="1"/>
            <a:r>
              <a:rPr lang="en-GB" b="1" dirty="0"/>
              <a:t>Initial azole treatment</a:t>
            </a:r>
          </a:p>
          <a:p>
            <a:pPr lvl="2"/>
            <a:r>
              <a:rPr lang="en-GB" dirty="0"/>
              <a:t>oral </a:t>
            </a: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fluconazol</a:t>
            </a:r>
            <a:r>
              <a:rPr lang="en-GB" u="sng" dirty="0"/>
              <a:t>e</a:t>
            </a:r>
          </a:p>
        </p:txBody>
      </p:sp>
      <p:pic>
        <p:nvPicPr>
          <p:cNvPr id="1026" name="Picture 2" descr="Vaginal yeast infection - Wikipedia">
            <a:extLst>
              <a:ext uri="{FF2B5EF4-FFF2-40B4-BE49-F238E27FC236}">
                <a16:creationId xmlns:a16="http://schemas.microsoft.com/office/drawing/2014/main" id="{F57C969B-59C9-1F43-A947-FB5A97F6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7" y="1970616"/>
            <a:ext cx="4185356" cy="47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0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127D-DC97-F84E-A046-91433FE9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fungal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14FD-2746-3B45-A278-6EB3EB5B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Complicated infections</a:t>
            </a:r>
            <a:endParaRPr lang="en-GB" dirty="0"/>
          </a:p>
          <a:p>
            <a:pPr lvl="1"/>
            <a:r>
              <a:rPr lang="en-GB" b="1" dirty="0"/>
              <a:t>Characteristics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Severe signs/symptoms</a:t>
            </a:r>
          </a:p>
          <a:p>
            <a:pPr lvl="2"/>
            <a:r>
              <a:rPr lang="en-GB" i="1" dirty="0"/>
              <a:t>Candida</a:t>
            </a:r>
            <a:r>
              <a:rPr lang="en-GB" dirty="0"/>
              <a:t> species other than </a:t>
            </a:r>
            <a:r>
              <a:rPr lang="en-GB" i="1" dirty="0"/>
              <a:t>C. albicans</a:t>
            </a:r>
            <a:r>
              <a:rPr lang="en-GB" dirty="0"/>
              <a:t>, particularly </a:t>
            </a:r>
            <a:r>
              <a:rPr lang="en-GB" i="1" dirty="0"/>
              <a:t>C. glabrata</a:t>
            </a:r>
          </a:p>
          <a:p>
            <a:pPr lvl="2"/>
            <a:r>
              <a:rPr lang="en-GB" dirty="0"/>
              <a:t>Pregnancy, poorly controlled diabetes, immunosuppression, debilitation</a:t>
            </a:r>
          </a:p>
          <a:p>
            <a:pPr lvl="2"/>
            <a:r>
              <a:rPr lang="en-GB" dirty="0"/>
              <a:t>History of recurrent (≥3/year) culture-verified vulvovaginal candidiasis</a:t>
            </a:r>
          </a:p>
          <a:p>
            <a:r>
              <a:rPr lang="en-GB" dirty="0"/>
              <a:t>Treatment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721C-A6D7-3640-B0B3-09F61E03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84" y="0"/>
            <a:ext cx="9436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2FD3-BAC6-BB49-93DF-D4481AB1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Vulval tumours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F7BA-E67D-D048-A94F-9F60F3B9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is vulval pruritus treated?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Αποτέλεσμα εικόνας για candida vaginal">
            <a:extLst>
              <a:ext uri="{FF2B5EF4-FFF2-40B4-BE49-F238E27FC236}">
                <a16:creationId xmlns:a16="http://schemas.microsoft.com/office/drawing/2014/main" id="{8154243B-9385-D740-9682-1D81108A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0" y="2764091"/>
            <a:ext cx="3302025" cy="3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luchan sclerosies">
            <a:extLst>
              <a:ext uri="{FF2B5EF4-FFF2-40B4-BE49-F238E27FC236}">
                <a16:creationId xmlns:a16="http://schemas.microsoft.com/office/drawing/2014/main" id="{B8CB41D8-3233-1540-A635-C6BF1CF8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92" y="2764091"/>
            <a:ext cx="3714111" cy="3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Αποτέλεσμα εικόνας για VIN vulva">
            <a:extLst>
              <a:ext uri="{FF2B5EF4-FFF2-40B4-BE49-F238E27FC236}">
                <a16:creationId xmlns:a16="http://schemas.microsoft.com/office/drawing/2014/main" id="{EB3AE77D-3FC7-2249-8418-05AFCA24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21" y="2603120"/>
            <a:ext cx="4776580" cy="36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6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2FD3-BAC6-BB49-93DF-D4481AB1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Vulval tumours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F7BA-E67D-D048-A94F-9F60F3B9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6" y="1636799"/>
            <a:ext cx="5607423" cy="4953897"/>
          </a:xfrm>
        </p:spPr>
        <p:txBody>
          <a:bodyPr>
            <a:normAutofit/>
          </a:bodyPr>
          <a:lstStyle/>
          <a:p>
            <a:r>
              <a:rPr lang="en-GB" b="1" dirty="0"/>
              <a:t>Symptoms of vulval cancer can include</a:t>
            </a:r>
          </a:p>
          <a:p>
            <a:pPr lvl="1"/>
            <a:r>
              <a:rPr lang="en-GB" dirty="0"/>
              <a:t>a persistent itch in the vulva</a:t>
            </a:r>
          </a:p>
          <a:p>
            <a:pPr lvl="1"/>
            <a:r>
              <a:rPr lang="en-GB" dirty="0"/>
              <a:t>pain, soreness or tenderness in the vulva</a:t>
            </a:r>
          </a:p>
          <a:p>
            <a:pPr lvl="1"/>
            <a:r>
              <a:rPr lang="en-GB" dirty="0"/>
              <a:t>blood-stained </a:t>
            </a:r>
            <a:r>
              <a:rPr lang="en-GB" dirty="0">
                <a:hlinkClick r:id="rId2"/>
              </a:rPr>
              <a:t>vaginal discharge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an open sore in the vulva</a:t>
            </a:r>
          </a:p>
          <a:p>
            <a:pPr lvl="1"/>
            <a:r>
              <a:rPr lang="en-GB" dirty="0" err="1"/>
              <a:t>anges</a:t>
            </a:r>
            <a:r>
              <a:rPr lang="en-GB" dirty="0"/>
              <a:t> should be investigated.</a:t>
            </a:r>
          </a:p>
          <a:p>
            <a:endParaRPr lang="en-GB" b="1" dirty="0"/>
          </a:p>
          <a:p>
            <a:r>
              <a:rPr lang="en-GB" b="1" dirty="0"/>
              <a:t>How vulval cancer is treated</a:t>
            </a:r>
          </a:p>
          <a:p>
            <a:pPr lvl="1"/>
            <a:r>
              <a:rPr lang="en-GB" dirty="0"/>
              <a:t>surgery</a:t>
            </a:r>
          </a:p>
          <a:p>
            <a:pPr lvl="1"/>
            <a:r>
              <a:rPr lang="en-GB" dirty="0">
                <a:hlinkClick r:id="rId3"/>
              </a:rPr>
              <a:t>radiotherapy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chemotherapy</a:t>
            </a:r>
            <a:endParaRPr lang="en-GB" dirty="0"/>
          </a:p>
        </p:txBody>
      </p:sp>
      <p:pic>
        <p:nvPicPr>
          <p:cNvPr id="2050" name="Picture 2" descr="Αποτέλεσμα εικόνας για vulvar cancer staging">
            <a:extLst>
              <a:ext uri="{FF2B5EF4-FFF2-40B4-BE49-F238E27FC236}">
                <a16:creationId xmlns:a16="http://schemas.microsoft.com/office/drawing/2014/main" id="{86B67B08-C15C-5D46-9D39-AEE05428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5"/>
          <a:stretch/>
        </p:blipFill>
        <p:spPr bwMode="auto">
          <a:xfrm>
            <a:off x="5646676" y="2138079"/>
            <a:ext cx="6484557" cy="38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Αποτέλεσμα εικόνας για vulvar cancer">
            <a:extLst>
              <a:ext uri="{FF2B5EF4-FFF2-40B4-BE49-F238E27FC236}">
                <a16:creationId xmlns:a16="http://schemas.microsoft.com/office/drawing/2014/main" id="{25951310-3A8F-A440-BF59-2A94FD0C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558F-04E5-514B-BF39-4C00A95A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Urinary tract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1417-D804-334B-9FCB-BC2C5B96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Symptoms</a:t>
            </a:r>
          </a:p>
          <a:p>
            <a:pPr lvl="1"/>
            <a:r>
              <a:rPr lang="en-GB" sz="2400" dirty="0"/>
              <a:t>dysuria</a:t>
            </a:r>
          </a:p>
          <a:p>
            <a:pPr lvl="1"/>
            <a:r>
              <a:rPr lang="en-GB" sz="2400" dirty="0"/>
              <a:t>nocturia</a:t>
            </a:r>
          </a:p>
          <a:p>
            <a:pPr lvl="1"/>
            <a:r>
              <a:rPr lang="en-GB" sz="2400" dirty="0"/>
              <a:t>pee that looks cloudy</a:t>
            </a:r>
          </a:p>
          <a:p>
            <a:pPr lvl="1"/>
            <a:r>
              <a:rPr lang="en-GB" sz="2400" dirty="0"/>
              <a:t>Polyuria </a:t>
            </a:r>
          </a:p>
          <a:p>
            <a:pPr lvl="1"/>
            <a:r>
              <a:rPr lang="en-GB" sz="2400" dirty="0"/>
              <a:t>Haematuria </a:t>
            </a:r>
          </a:p>
          <a:p>
            <a:pPr lvl="1"/>
            <a:r>
              <a:rPr lang="en-GB" sz="2400" dirty="0"/>
              <a:t>Pelvic pain</a:t>
            </a:r>
          </a:p>
          <a:p>
            <a:pPr lvl="1"/>
            <a:r>
              <a:rPr lang="en-GB" sz="2400" dirty="0"/>
              <a:t>Fever ?</a:t>
            </a:r>
          </a:p>
        </p:txBody>
      </p:sp>
      <p:pic>
        <p:nvPicPr>
          <p:cNvPr id="4098" name="Picture 2" descr="Αποτέλεσμα εικόνας για Urinary tract infection">
            <a:extLst>
              <a:ext uri="{FF2B5EF4-FFF2-40B4-BE49-F238E27FC236}">
                <a16:creationId xmlns:a16="http://schemas.microsoft.com/office/drawing/2014/main" id="{0428E21F-E262-1545-96F2-C1B50134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06" y="1891704"/>
            <a:ext cx="5877002" cy="44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985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{6ED1B468-ED43-D440-BD19-D36068824A13}tf10001079</Template>
  <TotalTime>220</TotalTime>
  <Words>562</Words>
  <Application>Microsoft Macintosh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Core Problem 6 Minor Gynaecological Problems </vt:lpstr>
      <vt:lpstr>A woman aged 60 has noticed ‘dampness down below’ together with some pruritus and dysuria.  </vt:lpstr>
      <vt:lpstr>Vulval tumours </vt:lpstr>
      <vt:lpstr>PowerPoint Presentation</vt:lpstr>
      <vt:lpstr>fungal infection </vt:lpstr>
      <vt:lpstr>Chronic fungal infection </vt:lpstr>
      <vt:lpstr>Vulval tumours </vt:lpstr>
      <vt:lpstr>Vulval tumours </vt:lpstr>
      <vt:lpstr>Urinary tract infection </vt:lpstr>
      <vt:lpstr>Urinary tract infection </vt:lpstr>
      <vt:lpstr>Urinary tract infection </vt:lpstr>
      <vt:lpstr>Urinary incontinence </vt:lpstr>
      <vt:lpstr>Urinary incontinence </vt:lpstr>
      <vt:lpstr>Urinary incontinence </vt:lpstr>
      <vt:lpstr>Urinary incontinence </vt:lpstr>
      <vt:lpstr>Urinary incontinence </vt:lpstr>
      <vt:lpstr>Prolapse  </vt:lpstr>
      <vt:lpstr>Prolapse  </vt:lpstr>
      <vt:lpstr>Prolapse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6 – Minor Gynaecological Problems </dc:title>
  <dc:creator>Microsoft Office User</dc:creator>
  <cp:lastModifiedBy>Dionysios Vaidakis</cp:lastModifiedBy>
  <cp:revision>13</cp:revision>
  <dcterms:created xsi:type="dcterms:W3CDTF">2021-02-17T19:12:07Z</dcterms:created>
  <dcterms:modified xsi:type="dcterms:W3CDTF">2022-10-21T10:47:28Z</dcterms:modified>
</cp:coreProperties>
</file>