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7" r:id="rId3"/>
    <p:sldId id="258" r:id="rId4"/>
    <p:sldId id="294" r:id="rId5"/>
    <p:sldId id="293" r:id="rId6"/>
    <p:sldId id="261" r:id="rId7"/>
    <p:sldId id="295" r:id="rId8"/>
    <p:sldId id="262" r:id="rId9"/>
    <p:sldId id="296" r:id="rId10"/>
    <p:sldId id="263" r:id="rId11"/>
    <p:sldId id="297" r:id="rId12"/>
    <p:sldId id="264" r:id="rId13"/>
    <p:sldId id="266" r:id="rId14"/>
    <p:sldId id="267" r:id="rId15"/>
    <p:sldId id="269" r:id="rId16"/>
    <p:sldId id="300" r:id="rId17"/>
    <p:sldId id="301" r:id="rId18"/>
    <p:sldId id="270" r:id="rId19"/>
    <p:sldId id="298" r:id="rId20"/>
    <p:sldId id="272" r:id="rId21"/>
    <p:sldId id="302" r:id="rId22"/>
    <p:sldId id="299" r:id="rId23"/>
    <p:sldId id="273" r:id="rId24"/>
    <p:sldId id="274" r:id="rId25"/>
    <p:sldId id="30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90"/>
  </p:normalViewPr>
  <p:slideViewPr>
    <p:cSldViewPr snapToGrid="0" snapToObjects="1">
      <p:cViewPr varScale="1">
        <p:scale>
          <a:sx n="113" d="100"/>
          <a:sy n="113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94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63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1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4442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708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718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530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886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39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8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10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05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8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67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586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75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67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100B9-D9D1-B447-947A-055243FF6588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D178E-D668-3442-A08E-C5AE85320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70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thotrexate" TargetMode="External"/><Relationship Id="rId2" Type="http://schemas.openxmlformats.org/officeDocument/2006/relationships/hyperlink" Target="https://en.wikipedia.org/wiki/Human_chorionic_gonadotrophin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ncer" TargetMode="External"/><Relationship Id="rId2" Type="http://schemas.openxmlformats.org/officeDocument/2006/relationships/hyperlink" Target="https://en.wikipedia.org/wiki/Trophoblasti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ncer" TargetMode="External"/><Relationship Id="rId2" Type="http://schemas.openxmlformats.org/officeDocument/2006/relationships/hyperlink" Target="https://en.wikipedia.org/wiki/Trophoblasti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FA5E-AFC5-6B48-A45B-4CA79ABA75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Core Problem 4</a:t>
            </a:r>
            <a:br>
              <a:rPr lang="en-GB" b="1" dirty="0"/>
            </a:br>
            <a:r>
              <a:rPr lang="en-GB" b="1" dirty="0"/>
              <a:t>Bleeding in Early Pregnancy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3C15D-D1C3-534F-94AC-EA37E9E22F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73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D8BB-586D-BA40-874C-B28A5FB5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Miscarriage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08388-AF4C-5042-9019-A9B0DAB58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25" y="1809343"/>
            <a:ext cx="10820400" cy="4663440"/>
          </a:xfrm>
        </p:spPr>
        <p:txBody>
          <a:bodyPr>
            <a:normAutofit/>
          </a:bodyPr>
          <a:lstStyle/>
          <a:p>
            <a:r>
              <a:rPr lang="en-GB" dirty="0"/>
              <a:t>What are the causes of miscarriage or ectopic pregnancy?</a:t>
            </a:r>
          </a:p>
          <a:p>
            <a:endParaRPr lang="en-GB" dirty="0"/>
          </a:p>
          <a:p>
            <a:r>
              <a:rPr lang="en-US" dirty="0"/>
              <a:t>Insufficiency of corpus luteum </a:t>
            </a:r>
          </a:p>
          <a:p>
            <a:r>
              <a:rPr lang="en-US" dirty="0"/>
              <a:t>No implantation</a:t>
            </a:r>
          </a:p>
          <a:p>
            <a:r>
              <a:rPr lang="en-US" dirty="0"/>
              <a:t>Subchorionic hematoma</a:t>
            </a:r>
          </a:p>
          <a:p>
            <a:r>
              <a:rPr lang="en-US" dirty="0"/>
              <a:t>No development of chorionic villi</a:t>
            </a:r>
          </a:p>
          <a:p>
            <a:endParaRPr lang="en-US" dirty="0"/>
          </a:p>
          <a:p>
            <a:endParaRPr lang="el-GR" dirty="0"/>
          </a:p>
        </p:txBody>
      </p:sp>
      <p:pic>
        <p:nvPicPr>
          <p:cNvPr id="6146" name="Picture 2" descr="Αποτέλεσμα εικόνας για ectopic">
            <a:extLst>
              <a:ext uri="{FF2B5EF4-FFF2-40B4-BE49-F238E27FC236}">
                <a16:creationId xmlns:a16="http://schemas.microsoft.com/office/drawing/2014/main" id="{EB1A17AC-551C-CB44-B40E-BE92B316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61" y="2355944"/>
            <a:ext cx="5909044" cy="44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40FA-7D1A-FA43-801A-BDB9D935B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8"/>
          <a:stretch/>
        </p:blipFill>
        <p:spPr>
          <a:xfrm>
            <a:off x="3206662" y="4654629"/>
            <a:ext cx="2499029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696D0C-73E8-7C4D-A836-C990E38BC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442"/>
          <a:stretch/>
        </p:blipFill>
        <p:spPr>
          <a:xfrm>
            <a:off x="111495" y="4654629"/>
            <a:ext cx="3195376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4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D8BB-586D-BA40-874C-B28A5FB5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Miscarriage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08388-AF4C-5042-9019-A9B0DAB58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663440"/>
          </a:xfrm>
        </p:spPr>
        <p:txBody>
          <a:bodyPr>
            <a:normAutofit/>
          </a:bodyPr>
          <a:lstStyle/>
          <a:p>
            <a:r>
              <a:rPr lang="en-GB" dirty="0"/>
              <a:t>What are the maternal risks of miscarriage or ectopic pregnancy?</a:t>
            </a:r>
            <a:endParaRPr lang="el-GR" dirty="0"/>
          </a:p>
          <a:p>
            <a:pPr lvl="1"/>
            <a:endParaRPr lang="en-GB" dirty="0"/>
          </a:p>
          <a:p>
            <a:pPr lvl="1"/>
            <a:r>
              <a:rPr lang="en-GB" sz="2400" b="1" dirty="0"/>
              <a:t>Bleeding</a:t>
            </a:r>
          </a:p>
          <a:p>
            <a:pPr lvl="1"/>
            <a:endParaRPr lang="en-GB" sz="2400" b="1" dirty="0"/>
          </a:p>
          <a:p>
            <a:pPr lvl="1"/>
            <a:r>
              <a:rPr lang="en-GB" sz="2400" b="1" dirty="0"/>
              <a:t>Abdominal pain</a:t>
            </a:r>
          </a:p>
          <a:p>
            <a:pPr lvl="1"/>
            <a:endParaRPr lang="en-GB" sz="2400" b="1" dirty="0"/>
          </a:p>
          <a:p>
            <a:pPr lvl="1"/>
            <a:r>
              <a:rPr lang="en-GB" sz="2400" b="1" dirty="0"/>
              <a:t>Hemoperitoneum</a:t>
            </a:r>
          </a:p>
          <a:p>
            <a:pPr lvl="1"/>
            <a:endParaRPr lang="en-GB" sz="2400" b="1" dirty="0"/>
          </a:p>
          <a:p>
            <a:pPr lvl="1"/>
            <a:r>
              <a:rPr lang="en-GB" sz="2400" b="1" dirty="0"/>
              <a:t>Hypovolemic shock</a:t>
            </a:r>
          </a:p>
          <a:p>
            <a:pPr lvl="1"/>
            <a:endParaRPr lang="en-GB" sz="2400" b="1" dirty="0"/>
          </a:p>
          <a:p>
            <a:pPr lvl="1"/>
            <a:r>
              <a:rPr lang="en-GB" sz="2400" b="1" dirty="0"/>
              <a:t>Infertility </a:t>
            </a:r>
          </a:p>
        </p:txBody>
      </p:sp>
    </p:spTree>
    <p:extLst>
      <p:ext uri="{BB962C8B-B14F-4D97-AF65-F5344CB8AC3E}">
        <p14:creationId xmlns:p14="http://schemas.microsoft.com/office/powerpoint/2010/main" val="2198162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ED07-258C-074A-9F39-79E57E27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Miscarriage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4570-CD77-E34E-AB9B-B5141E4E5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What are the different types of miscarriages?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Clinical categorization</a:t>
            </a:r>
            <a:r>
              <a:rPr lang="en-GB" dirty="0"/>
              <a:t> </a:t>
            </a:r>
          </a:p>
          <a:p>
            <a:r>
              <a:rPr lang="en-GB" b="1" dirty="0"/>
              <a:t>Complete</a:t>
            </a:r>
            <a:r>
              <a:rPr lang="en-GB" dirty="0"/>
              <a:t> </a:t>
            </a:r>
          </a:p>
          <a:p>
            <a:pPr lvl="1"/>
            <a:r>
              <a:rPr lang="en-GB" dirty="0"/>
              <a:t>EPL with complete passage of pregnancy tissue. </a:t>
            </a:r>
          </a:p>
          <a:p>
            <a:pPr lvl="1"/>
            <a:r>
              <a:rPr lang="en-GB" dirty="0"/>
              <a:t>Complete passage can occur spontaneously or may be diagnosed following treatment with either medical or surgical intervention. </a:t>
            </a:r>
          </a:p>
          <a:p>
            <a:r>
              <a:rPr lang="en-GB" b="1" dirty="0"/>
              <a:t>Incomplete</a:t>
            </a:r>
          </a:p>
          <a:p>
            <a:pPr lvl="1"/>
            <a:r>
              <a:rPr lang="en-GB" dirty="0"/>
              <a:t>with tissue retained within the uterus (</a:t>
            </a:r>
            <a:r>
              <a:rPr lang="en-GB" dirty="0" err="1"/>
              <a:t>fetal</a:t>
            </a:r>
            <a:r>
              <a:rPr lang="en-GB" dirty="0"/>
              <a:t> or placental tissue) </a:t>
            </a:r>
          </a:p>
          <a:p>
            <a:r>
              <a:rPr lang="en-GB" b="1" dirty="0"/>
              <a:t>Asymptomatic </a:t>
            </a:r>
          </a:p>
          <a:p>
            <a:pPr lvl="1"/>
            <a:r>
              <a:rPr lang="en-GB" dirty="0"/>
              <a:t>without bleeding, cramping, or passage of tissue. </a:t>
            </a:r>
          </a:p>
          <a:p>
            <a:r>
              <a:rPr lang="en-GB" b="1" dirty="0"/>
              <a:t>Symptomatic </a:t>
            </a:r>
          </a:p>
          <a:p>
            <a:pPr lvl="1"/>
            <a:r>
              <a:rPr lang="en-GB" dirty="0"/>
              <a:t>with bleeding and often cramping</a:t>
            </a:r>
          </a:p>
        </p:txBody>
      </p:sp>
    </p:spTree>
    <p:extLst>
      <p:ext uri="{BB962C8B-B14F-4D97-AF65-F5344CB8AC3E}">
        <p14:creationId xmlns:p14="http://schemas.microsoft.com/office/powerpoint/2010/main" val="1017268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EF08-3D42-4D45-B038-041611F6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845" y="-143976"/>
            <a:ext cx="8610600" cy="1293028"/>
          </a:xfrm>
        </p:spPr>
        <p:txBody>
          <a:bodyPr/>
          <a:lstStyle/>
          <a:p>
            <a:r>
              <a:rPr lang="en-GB" b="1" dirty="0"/>
              <a:t>Miscarriage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903BC-7B54-5541-9B88-8563FCDD1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Management of miscarriage</a:t>
            </a:r>
          </a:p>
          <a:p>
            <a:endParaRPr lang="en-GB" sz="3200" dirty="0"/>
          </a:p>
          <a:p>
            <a:r>
              <a:rPr lang="en-GB" sz="3200" dirty="0"/>
              <a:t>Conservative</a:t>
            </a:r>
          </a:p>
          <a:p>
            <a:pPr lvl="1"/>
            <a:r>
              <a:rPr lang="en-GB" sz="3200" dirty="0"/>
              <a:t>Misoprostol </a:t>
            </a:r>
          </a:p>
          <a:p>
            <a:endParaRPr lang="en-GB" sz="3200" dirty="0"/>
          </a:p>
          <a:p>
            <a:r>
              <a:rPr lang="en-GB" sz="3200" dirty="0"/>
              <a:t>Surgical </a:t>
            </a:r>
          </a:p>
          <a:p>
            <a:pPr lvl="1"/>
            <a:r>
              <a:rPr lang="en-GB" sz="3200" dirty="0"/>
              <a:t>D&amp;C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254232-460A-2541-92A3-A9C2CE27D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1" r="75539" b="23541"/>
          <a:stretch/>
        </p:blipFill>
        <p:spPr bwMode="auto">
          <a:xfrm>
            <a:off x="8312944" y="794545"/>
            <a:ext cx="3879056" cy="606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1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E0F40-D660-C347-9B3A-DB9531B5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Miscarriage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B62CE-7893-B64C-B74E-4FBC8C6B2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63415"/>
          </a:xfrm>
        </p:spPr>
        <p:txBody>
          <a:bodyPr/>
          <a:lstStyle/>
          <a:p>
            <a:r>
              <a:rPr lang="en-GB" dirty="0"/>
              <a:t>Why and when is anti-D used? </a:t>
            </a:r>
          </a:p>
          <a:p>
            <a:endParaRPr lang="en-GB" dirty="0"/>
          </a:p>
          <a:p>
            <a:r>
              <a:rPr lang="en-GB" b="1" dirty="0"/>
              <a:t>Recurrent uterine bleeding</a:t>
            </a:r>
          </a:p>
          <a:p>
            <a:endParaRPr lang="en-GB" b="1" dirty="0"/>
          </a:p>
          <a:p>
            <a:r>
              <a:rPr lang="en-GB" b="1" dirty="0"/>
              <a:t>Anti-D Ig is unnecessary in women with threatened miscarriage </a:t>
            </a:r>
          </a:p>
          <a:p>
            <a:endParaRPr lang="en-GB" b="1" dirty="0"/>
          </a:p>
          <a:p>
            <a:r>
              <a:rPr lang="en-GB" b="1" dirty="0"/>
              <a:t>If bleeding is heavy or repeated or where there is associated abdominal pain and gestation approaches 12 weeks a dose of 1500 </a:t>
            </a:r>
            <a:r>
              <a:rPr lang="en-GB" b="1" dirty="0" err="1"/>
              <a:t>iu</a:t>
            </a:r>
            <a:r>
              <a:rPr lang="en-GB" b="1" dirty="0"/>
              <a:t> anti-D Ig may be considered.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7CBC7-58B1-6345-B51C-F9A850C62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39" y="250394"/>
            <a:ext cx="8026721" cy="3946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30CE9E-5BFA-0346-9917-2C144C76E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067" y="1796565"/>
            <a:ext cx="3796908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0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F7AC-77B8-C342-99CD-2D62AD841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Miscarriage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19DA0-D617-3C41-8F31-7D35690D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often and why do spontaneous miscarriages occur?</a:t>
            </a:r>
          </a:p>
          <a:p>
            <a:endParaRPr lang="en-GB" dirty="0"/>
          </a:p>
          <a:p>
            <a:pPr lvl="1"/>
            <a:r>
              <a:rPr lang="en-GB" sz="2800" b="1" dirty="0"/>
              <a:t>Spontaneous pregnancy loss is common, </a:t>
            </a:r>
          </a:p>
          <a:p>
            <a:pPr lvl="1"/>
            <a:endParaRPr lang="en-GB" sz="2800" b="1" dirty="0"/>
          </a:p>
          <a:p>
            <a:pPr lvl="1"/>
            <a:r>
              <a:rPr lang="en-GB" sz="2800" b="1" dirty="0"/>
              <a:t>15% of all clinically recognized pregnancies resulting in miscarriage.</a:t>
            </a:r>
            <a:endParaRPr lang="el-GR" sz="2800" b="1" dirty="0"/>
          </a:p>
          <a:p>
            <a:pPr lvl="1"/>
            <a:endParaRPr lang="el-GR" sz="2800" b="1" dirty="0"/>
          </a:p>
          <a:p>
            <a:pPr lvl="1"/>
            <a:r>
              <a:rPr lang="el-GR" sz="2800" b="1" dirty="0"/>
              <a:t>90% </a:t>
            </a:r>
            <a:r>
              <a:rPr lang="en-US" sz="2800" b="1" dirty="0"/>
              <a:t>chromosomal anomalies </a:t>
            </a:r>
            <a:endParaRPr lang="en-GB" sz="28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41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B2B3-036D-2547-A316-0B469245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Maternal disease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2C1CB-E1E4-124C-849C-BFB81F027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Factors related to miscarriage </a:t>
            </a:r>
          </a:p>
          <a:p>
            <a:pPr lvl="1"/>
            <a:r>
              <a:rPr lang="en-GB" b="1" dirty="0"/>
              <a:t>Race and ethnicity</a:t>
            </a:r>
            <a:endParaRPr lang="en-GB" dirty="0"/>
          </a:p>
          <a:p>
            <a:pPr lvl="1"/>
            <a:r>
              <a:rPr lang="en-GB" b="1" dirty="0"/>
              <a:t>Environmental factors and exposures</a:t>
            </a:r>
            <a:endParaRPr lang="en-US" dirty="0"/>
          </a:p>
          <a:p>
            <a:pPr lvl="1"/>
            <a:r>
              <a:rPr lang="en-GB" b="1" dirty="0"/>
              <a:t>Medication and substance use</a:t>
            </a:r>
            <a:r>
              <a:rPr lang="en-GB" dirty="0"/>
              <a:t> </a:t>
            </a:r>
          </a:p>
          <a:p>
            <a:endParaRPr lang="en-GB" dirty="0"/>
          </a:p>
          <a:p>
            <a:r>
              <a:rPr lang="en-GB" dirty="0"/>
              <a:t>Diseases related to miscarriage</a:t>
            </a:r>
            <a:endParaRPr lang="en-GB" b="1" dirty="0"/>
          </a:p>
          <a:p>
            <a:pPr lvl="1"/>
            <a:r>
              <a:rPr lang="en-GB" b="1" dirty="0"/>
              <a:t>Infection</a:t>
            </a:r>
          </a:p>
          <a:p>
            <a:pPr lvl="1"/>
            <a:r>
              <a:rPr lang="en-GB" b="1" dirty="0"/>
              <a:t>Pregnancy with intrauterine device (IUD) in place</a:t>
            </a:r>
          </a:p>
          <a:p>
            <a:pPr lvl="1"/>
            <a:r>
              <a:rPr lang="en-GB" b="1" dirty="0"/>
              <a:t>Diabetes</a:t>
            </a:r>
          </a:p>
          <a:p>
            <a:pPr lvl="1"/>
            <a:r>
              <a:rPr lang="en-GB" b="1" dirty="0"/>
              <a:t>Obesity </a:t>
            </a:r>
          </a:p>
          <a:p>
            <a:pPr lvl="1"/>
            <a:r>
              <a:rPr lang="en-GB" b="1" dirty="0"/>
              <a:t>Inherited </a:t>
            </a:r>
            <a:r>
              <a:rPr lang="en-GB" b="1" dirty="0" err="1"/>
              <a:t>thrombophilias</a:t>
            </a:r>
            <a:endParaRPr lang="en-GB" b="1" dirty="0"/>
          </a:p>
          <a:p>
            <a:pPr lvl="1"/>
            <a:r>
              <a:rPr lang="en-GB" b="1" dirty="0"/>
              <a:t>Thyroid disease</a:t>
            </a:r>
          </a:p>
          <a:p>
            <a:pPr lvl="1"/>
            <a:r>
              <a:rPr lang="en-GB" b="1" dirty="0"/>
              <a:t>Paternal</a:t>
            </a:r>
          </a:p>
        </p:txBody>
      </p:sp>
    </p:spTree>
    <p:extLst>
      <p:ext uri="{BB962C8B-B14F-4D97-AF65-F5344CB8AC3E}">
        <p14:creationId xmlns:p14="http://schemas.microsoft.com/office/powerpoint/2010/main" val="778134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63D4-33B8-2347-88D1-B8E56764F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Uterine anomalies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1D363-B7B9-2A46-AF2D-B7F9E8934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Αποτέλεσμα εικόνας για Uterine anomalies">
            <a:extLst>
              <a:ext uri="{FF2B5EF4-FFF2-40B4-BE49-F238E27FC236}">
                <a16:creationId xmlns:a16="http://schemas.microsoft.com/office/drawing/2014/main" id="{3348F72B-B606-1740-9E8F-05A98FCC4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r="12761"/>
          <a:stretch/>
        </p:blipFill>
        <p:spPr bwMode="auto">
          <a:xfrm>
            <a:off x="250521" y="1966099"/>
            <a:ext cx="5974915" cy="449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Αποτέλεσμα εικόνας για fibroma">
            <a:extLst>
              <a:ext uri="{FF2B5EF4-FFF2-40B4-BE49-F238E27FC236}">
                <a16:creationId xmlns:a16="http://schemas.microsoft.com/office/drawing/2014/main" id="{66BE4C44-EB2B-5C43-8C1B-3D9A9872C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93" y="1966099"/>
            <a:ext cx="4252586" cy="425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428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CEC8-29A0-2447-B2B3-1328886E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Miscarriage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A78CE-9C67-2B45-847B-8D2D55C7F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54596"/>
          </a:xfrm>
        </p:spPr>
        <p:txBody>
          <a:bodyPr/>
          <a:lstStyle/>
          <a:p>
            <a:r>
              <a:rPr lang="en-GB" dirty="0"/>
              <a:t>What is the definition of recurrent miscarriage?</a:t>
            </a:r>
          </a:p>
          <a:p>
            <a:r>
              <a:rPr lang="en-GB" b="1" dirty="0"/>
              <a:t>Recurrent pregnancy loss (RPL)</a:t>
            </a:r>
          </a:p>
          <a:p>
            <a:pPr lvl="1"/>
            <a:r>
              <a:rPr lang="en-GB" b="1" dirty="0"/>
              <a:t>is historically defined as 3 consecutive pregnancy losses prior to 20 weeks from the last menstrual period. </a:t>
            </a:r>
          </a:p>
          <a:p>
            <a:pPr lvl="1"/>
            <a:endParaRPr lang="en-GB" b="1" dirty="0"/>
          </a:p>
          <a:p>
            <a:pPr lvl="1"/>
            <a:r>
              <a:rPr lang="en-GB" b="1" dirty="0"/>
              <a:t>1% to 2% of women experience recurrent pregnancy loss.</a:t>
            </a:r>
            <a:endParaRPr lang="en-GB" b="1" baseline="30000" dirty="0"/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Defining RPL as a clinical entity requiring diagnostic testing and therapeutic intervention rests on knowledge of the elevation of risk for subsequent </a:t>
            </a:r>
            <a:r>
              <a:rPr lang="en-GB" b="1" dirty="0" err="1"/>
              <a:t>fetal</a:t>
            </a:r>
            <a:r>
              <a:rPr lang="en-GB" b="1" dirty="0"/>
              <a:t> loss and the probability of finding a treatable </a:t>
            </a:r>
            <a:r>
              <a:rPr lang="en-GB" b="1" dirty="0" err="1"/>
              <a:t>etiology</a:t>
            </a:r>
            <a:r>
              <a:rPr lang="en-GB" b="1" dirty="0"/>
              <a:t> for the disorder. </a:t>
            </a:r>
          </a:p>
        </p:txBody>
      </p:sp>
    </p:spTree>
    <p:extLst>
      <p:ext uri="{BB962C8B-B14F-4D97-AF65-F5344CB8AC3E}">
        <p14:creationId xmlns:p14="http://schemas.microsoft.com/office/powerpoint/2010/main" val="2366605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7723-7E27-B642-A3E3-84C2CE9E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55E254EB-D86A-2248-8471-D30FE7E0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45" y="1870684"/>
            <a:ext cx="6008512" cy="389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ble 1">
            <a:extLst>
              <a:ext uri="{FF2B5EF4-FFF2-40B4-BE49-F238E27FC236}">
                <a16:creationId xmlns:a16="http://schemas.microsoft.com/office/drawing/2014/main" id="{0C9CDBCB-22DC-7941-BE01-9BC9D05D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52" y="1369676"/>
            <a:ext cx="6850848" cy="472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61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B6F7-64AF-3841-9774-1B89FFBB4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2F271-BB2F-D141-9E4B-C8B977D2F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Diagnosis of pregnancy </a:t>
            </a:r>
            <a:endParaRPr lang="el-GR" b="1" dirty="0"/>
          </a:p>
          <a:p>
            <a:r>
              <a:rPr lang="en-GB" b="1" dirty="0"/>
              <a:t>Miscarriage</a:t>
            </a:r>
          </a:p>
          <a:p>
            <a:r>
              <a:rPr lang="en-GB" b="1" dirty="0"/>
              <a:t>Maternal disease </a:t>
            </a:r>
            <a:endParaRPr lang="el-GR" b="1" dirty="0"/>
          </a:p>
          <a:p>
            <a:r>
              <a:rPr lang="en-GB" b="1" dirty="0"/>
              <a:t>Uterine anomalies </a:t>
            </a:r>
            <a:endParaRPr lang="en-GB" dirty="0"/>
          </a:p>
          <a:p>
            <a:r>
              <a:rPr lang="en-GB" b="1" dirty="0"/>
              <a:t>Trophoblast tumours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649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31FE-7B7C-7A4C-B65F-800365771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33" y="595880"/>
            <a:ext cx="10190967" cy="1293028"/>
          </a:xfrm>
        </p:spPr>
        <p:txBody>
          <a:bodyPr/>
          <a:lstStyle/>
          <a:p>
            <a:r>
              <a:rPr lang="en-GB" b="1" dirty="0"/>
              <a:t>Gestational </a:t>
            </a:r>
            <a:r>
              <a:rPr lang="en-GB" b="1" dirty="0" err="1"/>
              <a:t>Throphoblastic</a:t>
            </a:r>
            <a:r>
              <a:rPr lang="en-GB" b="1" dirty="0"/>
              <a:t> disease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2E580-E6D4-9B44-A534-E0A4BA3D3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8646090" cy="4663440"/>
          </a:xfrm>
        </p:spPr>
        <p:txBody>
          <a:bodyPr>
            <a:normAutofit/>
          </a:bodyPr>
          <a:lstStyle/>
          <a:p>
            <a:r>
              <a:rPr lang="en-GB" dirty="0"/>
              <a:t>How does </a:t>
            </a:r>
            <a:r>
              <a:rPr lang="en-GB" dirty="0" err="1"/>
              <a:t>throphoblastic</a:t>
            </a:r>
            <a:r>
              <a:rPr lang="en-GB" dirty="0"/>
              <a:t> disease usually present?</a:t>
            </a:r>
          </a:p>
          <a:p>
            <a:r>
              <a:rPr lang="en-GB" dirty="0"/>
              <a:t>is a group of </a:t>
            </a:r>
            <a:r>
              <a:rPr lang="en-GB" dirty="0" err="1"/>
              <a:t>tumors</a:t>
            </a:r>
            <a:r>
              <a:rPr lang="en-GB" dirty="0"/>
              <a:t> defined by abnormal trophoblastic proliferation</a:t>
            </a:r>
          </a:p>
          <a:p>
            <a:pPr lvl="1"/>
            <a:r>
              <a:rPr lang="en-GB" dirty="0"/>
              <a:t>Trophoblast cells produce human chorionic gonadotropin (</a:t>
            </a:r>
            <a:r>
              <a:rPr lang="en-GB" dirty="0" err="1"/>
              <a:t>hCG</a:t>
            </a:r>
            <a:r>
              <a:rPr lang="en-GB" dirty="0"/>
              <a:t>). </a:t>
            </a:r>
          </a:p>
          <a:p>
            <a:r>
              <a:rPr lang="en-GB" dirty="0"/>
              <a:t>GTD is divided into </a:t>
            </a:r>
          </a:p>
          <a:p>
            <a:pPr lvl="1"/>
            <a:r>
              <a:rPr lang="en-GB" dirty="0"/>
              <a:t>hydatidiform moles</a:t>
            </a:r>
          </a:p>
          <a:p>
            <a:pPr lvl="2"/>
            <a:r>
              <a:rPr lang="en-GB" dirty="0"/>
              <a:t>Partial </a:t>
            </a:r>
          </a:p>
          <a:p>
            <a:pPr lvl="2"/>
            <a:r>
              <a:rPr lang="en-GB" dirty="0"/>
              <a:t>Complete </a:t>
            </a:r>
          </a:p>
          <a:p>
            <a:pPr lvl="1"/>
            <a:r>
              <a:rPr lang="en-GB" dirty="0"/>
              <a:t>invasive mole</a:t>
            </a:r>
          </a:p>
          <a:p>
            <a:pPr lvl="1"/>
            <a:r>
              <a:rPr lang="en-GB" dirty="0"/>
              <a:t>Choriocarcinoma</a:t>
            </a:r>
          </a:p>
          <a:p>
            <a:pPr lvl="1"/>
            <a:r>
              <a:rPr lang="en-GB" dirty="0"/>
              <a:t>placental site trophoblastic </a:t>
            </a:r>
            <a:r>
              <a:rPr lang="en-GB" dirty="0" err="1"/>
              <a:t>tumor</a:t>
            </a:r>
            <a:endParaRPr lang="en-GB" dirty="0"/>
          </a:p>
          <a:p>
            <a:pPr lvl="1"/>
            <a:r>
              <a:rPr lang="en-GB" dirty="0"/>
              <a:t>epithelioid trophoblastic </a:t>
            </a:r>
            <a:r>
              <a:rPr lang="en-GB" dirty="0" err="1"/>
              <a:t>tumor</a:t>
            </a:r>
            <a:r>
              <a:rPr lang="en-GB" dirty="0"/>
              <a:t>.</a:t>
            </a:r>
          </a:p>
        </p:txBody>
      </p:sp>
      <p:pic>
        <p:nvPicPr>
          <p:cNvPr id="3074" name="Picture 2" descr="Αποτέλεσμα εικόνας για Gestational Trophoblastic disease">
            <a:extLst>
              <a:ext uri="{FF2B5EF4-FFF2-40B4-BE49-F238E27FC236}">
                <a16:creationId xmlns:a16="http://schemas.microsoft.com/office/drawing/2014/main" id="{3A1337CA-5126-6A4F-99D1-8DD0E63D9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2"/>
          <a:stretch/>
        </p:blipFill>
        <p:spPr bwMode="auto">
          <a:xfrm>
            <a:off x="8981162" y="2051232"/>
            <a:ext cx="3210838" cy="480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64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C44EE-A504-9146-8F60-3ACD82C6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F4B46-2922-8B4D-A151-82DA6DA47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594" y="2069502"/>
            <a:ext cx="10820400" cy="4024125"/>
          </a:xfrm>
        </p:spPr>
        <p:txBody>
          <a:bodyPr/>
          <a:lstStyle/>
          <a:p>
            <a:pPr lvl="1"/>
            <a:r>
              <a:rPr lang="en-GB" dirty="0"/>
              <a:t>hydatidiform moles</a:t>
            </a:r>
          </a:p>
          <a:p>
            <a:pPr lvl="2"/>
            <a:r>
              <a:rPr lang="en-GB" dirty="0"/>
              <a:t>Partial </a:t>
            </a:r>
          </a:p>
          <a:p>
            <a:pPr lvl="2"/>
            <a:r>
              <a:rPr lang="en-GB" dirty="0"/>
              <a:t>Complete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FC388-D3C6-C94A-AC22-6FC2DA715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386" y="3429000"/>
            <a:ext cx="8432800" cy="299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87A7ED-A317-2642-81E8-B9990E733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433" y="4580672"/>
            <a:ext cx="2394388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2874-EF3C-0F44-BC6C-65918A31B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C14A2-77BB-284D-A1B9-60D08600F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Αποτέλεσμα εικόνας για hydatidiform mole ultrasound">
            <a:extLst>
              <a:ext uri="{FF2B5EF4-FFF2-40B4-BE49-F238E27FC236}">
                <a16:creationId xmlns:a16="http://schemas.microsoft.com/office/drawing/2014/main" id="{D743AD5F-BFF5-DB42-A3E4-8924E7C6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82" y="1410887"/>
            <a:ext cx="6151518" cy="463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Αποτέλεσμα εικόνας για hydatidiform mole ultrasound">
            <a:extLst>
              <a:ext uri="{FF2B5EF4-FFF2-40B4-BE49-F238E27FC236}">
                <a16:creationId xmlns:a16="http://schemas.microsoft.com/office/drawing/2014/main" id="{2D5E7965-CDD4-4646-B113-DA98EE4BA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" y="1414529"/>
            <a:ext cx="6162865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537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31FE-7B7C-7A4C-B65F-80036577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Gestational </a:t>
            </a:r>
            <a:r>
              <a:rPr lang="en-GB" b="1" dirty="0" err="1"/>
              <a:t>Throphoblastic</a:t>
            </a:r>
            <a:r>
              <a:rPr lang="en-GB" b="1" dirty="0"/>
              <a:t> disease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2E580-E6D4-9B44-A534-E0A4BA3D3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Management of molar pregnancy</a:t>
            </a:r>
          </a:p>
          <a:p>
            <a:endParaRPr lang="en-GB" dirty="0"/>
          </a:p>
          <a:p>
            <a:r>
              <a:rPr lang="en-GB" dirty="0"/>
              <a:t>Hydatidiform moles should be treated by evacuating the uterus </a:t>
            </a:r>
          </a:p>
          <a:p>
            <a:endParaRPr lang="en-GB" dirty="0"/>
          </a:p>
          <a:p>
            <a:r>
              <a:rPr lang="en-GB" dirty="0"/>
              <a:t>Followed up until their serum </a:t>
            </a:r>
            <a:r>
              <a:rPr lang="en-GB" dirty="0">
                <a:hlinkClick r:id="rId2" tooltip="Human chorionic gonadotroph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human</a:t>
            </a:r>
            <a:r>
              <a:rPr lang="en-GB" dirty="0">
                <a:solidFill>
                  <a:srgbClr val="6B9F25"/>
                </a:solidFill>
                <a:hlinkClick r:id="rId2" tooltip="Human chorionic gonadotroph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dirty="0">
                <a:hlinkClick r:id="rId2" tooltip="Human chorionic gonadotroph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chorionic</a:t>
            </a:r>
            <a:r>
              <a:rPr lang="en-GB" dirty="0">
                <a:solidFill>
                  <a:srgbClr val="6B9F25"/>
                </a:solidFill>
                <a:hlinkClick r:id="rId2" tooltip="Human chorionic gonadotroph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dirty="0">
                <a:hlinkClick r:id="rId2" tooltip="Human chorionic gonadotroph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gonadotrophin</a:t>
            </a:r>
            <a:r>
              <a:rPr lang="en-GB" dirty="0"/>
              <a:t> (</a:t>
            </a:r>
            <a:r>
              <a:rPr lang="en-GB" dirty="0" err="1"/>
              <a:t>hCG</a:t>
            </a:r>
            <a:r>
              <a:rPr lang="en-GB" dirty="0"/>
              <a:t>) level has fallen to an undetectable level. </a:t>
            </a:r>
          </a:p>
          <a:p>
            <a:endParaRPr lang="en-GB" dirty="0"/>
          </a:p>
          <a:p>
            <a:r>
              <a:rPr lang="en-GB" dirty="0"/>
              <a:t>Invasive moles may require </a:t>
            </a:r>
          </a:p>
          <a:p>
            <a:pPr lvl="1"/>
            <a:r>
              <a:rPr lang="en-GB" dirty="0">
                <a:hlinkClick r:id="rId3" tooltip="Methotrexa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methotrexate</a:t>
            </a:r>
            <a:r>
              <a:rPr lang="en-GB" dirty="0"/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43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E0472-C907-7A41-8813-A9E9585C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Gestational </a:t>
            </a:r>
            <a:r>
              <a:rPr lang="en-GB" b="1" dirty="0" err="1"/>
              <a:t>Throphoblastic</a:t>
            </a:r>
            <a:r>
              <a:rPr lang="en-GB" b="1" dirty="0"/>
              <a:t> disease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9ACD9-C71F-D94B-BEBC-366EA08CF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choriocarcinoma? </a:t>
            </a:r>
          </a:p>
          <a:p>
            <a:r>
              <a:rPr lang="en-GB" b="1" dirty="0"/>
              <a:t>Choriocarcinoma</a:t>
            </a:r>
            <a:r>
              <a:rPr lang="en-GB" dirty="0"/>
              <a:t> is a malignant, </a:t>
            </a:r>
            <a:r>
              <a:rPr lang="en-GB" dirty="0">
                <a:hlinkClick r:id="rId2" tooltip="Trophoblasti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trophoblastic</a:t>
            </a:r>
            <a:r>
              <a:rPr lang="en-GB" baseline="30000" dirty="0"/>
              <a:t> </a:t>
            </a:r>
            <a:r>
              <a:rPr lang="en-GB" dirty="0">
                <a:hlinkClick r:id="rId3" tooltip="Canc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</a:t>
            </a:r>
            <a:r>
              <a:rPr lang="en-GB" dirty="0"/>
              <a:t>, </a:t>
            </a:r>
          </a:p>
          <a:p>
            <a:pPr lvl="1"/>
            <a:r>
              <a:rPr lang="en-GB" dirty="0"/>
              <a:t>Placenta</a:t>
            </a:r>
          </a:p>
          <a:p>
            <a:pPr lvl="1"/>
            <a:r>
              <a:rPr lang="en-GB" dirty="0"/>
              <a:t>Testis</a:t>
            </a:r>
          </a:p>
          <a:p>
            <a:pPr lvl="1"/>
            <a:r>
              <a:rPr lang="en-GB" dirty="0"/>
              <a:t>Ovary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8E522-179B-FC4C-87D1-3098A2DD2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834" y="4364830"/>
            <a:ext cx="8103476" cy="23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22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E0472-C907-7A41-8813-A9E9585C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Gestational </a:t>
            </a:r>
            <a:r>
              <a:rPr lang="en-GB" b="1" dirty="0" err="1"/>
              <a:t>Throphoblastic</a:t>
            </a:r>
            <a:r>
              <a:rPr lang="en-GB" b="1" dirty="0"/>
              <a:t> disease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9ACD9-C71F-D94B-BEBC-366EA08CF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choriocarcinoma? </a:t>
            </a:r>
          </a:p>
          <a:p>
            <a:r>
              <a:rPr lang="en-GB" b="1" dirty="0"/>
              <a:t>Choriocarcinoma</a:t>
            </a:r>
            <a:r>
              <a:rPr lang="en-GB" dirty="0"/>
              <a:t> is a malignant, </a:t>
            </a:r>
            <a:r>
              <a:rPr lang="en-GB" dirty="0">
                <a:hlinkClick r:id="rId2" tooltip="Trophoblasti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trophoblastic</a:t>
            </a:r>
            <a:r>
              <a:rPr lang="en-GB" baseline="30000" dirty="0"/>
              <a:t> </a:t>
            </a:r>
            <a:r>
              <a:rPr lang="en-GB" dirty="0">
                <a:hlinkClick r:id="rId3" tooltip="Canc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</a:t>
            </a:r>
            <a:r>
              <a:rPr lang="en-GB" dirty="0"/>
              <a:t>, </a:t>
            </a:r>
          </a:p>
          <a:p>
            <a:pPr lvl="1"/>
            <a:r>
              <a:rPr lang="en-GB" dirty="0"/>
              <a:t>Placenta</a:t>
            </a:r>
          </a:p>
          <a:p>
            <a:pPr lvl="1"/>
            <a:r>
              <a:rPr lang="en-GB" dirty="0"/>
              <a:t>Testis</a:t>
            </a:r>
          </a:p>
          <a:p>
            <a:pPr lvl="1"/>
            <a:r>
              <a:rPr lang="en-GB" dirty="0"/>
              <a:t>Ovary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8E522-179B-FC4C-87D1-3098A2DD2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834" y="4364830"/>
            <a:ext cx="8103476" cy="23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8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A178-4D84-1E4C-B513-B533162F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C957-214E-FB40-8908-E4F3C9E6B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3600" b="1" dirty="0"/>
              <a:t>A woman aged 32 with rheumatoid arthritis has had two previous miscarriages. After missing a period for 6 weeks she has had irregular bleeding and pain for the past 3 weeks.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385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EDFC-B81B-3F4C-BAA2-C8FD25288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380" y="601447"/>
            <a:ext cx="11310227" cy="660400"/>
          </a:xfrm>
        </p:spPr>
        <p:txBody>
          <a:bodyPr>
            <a:normAutofit fontScale="90000"/>
          </a:bodyPr>
          <a:lstStyle/>
          <a:p>
            <a:r>
              <a:rPr lang="en-GB" dirty="0"/>
              <a:t>What are the signs and symptoms of pregnancy?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893D7-4B3A-2C40-A5B7-8C9571D1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10538"/>
            <a:ext cx="9104340" cy="559468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History</a:t>
            </a:r>
          </a:p>
          <a:p>
            <a:r>
              <a:rPr lang="en-GB" b="1" dirty="0">
                <a:solidFill>
                  <a:schemeClr val="tx1"/>
                </a:solidFill>
              </a:rPr>
              <a:t>Secondary amenorrhea</a:t>
            </a:r>
          </a:p>
          <a:p>
            <a:r>
              <a:rPr lang="en-GB" b="1" dirty="0">
                <a:solidFill>
                  <a:schemeClr val="tx1"/>
                </a:solidFill>
              </a:rPr>
              <a:t>Last normal menstrual cycle</a:t>
            </a:r>
          </a:p>
          <a:p>
            <a:endParaRPr lang="en-GB" b="1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83A48E-CE1A-2F42-A089-BC83CB65F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816638"/>
            <a:ext cx="10732286" cy="603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EDFC-B81B-3F4C-BAA2-C8FD25288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6604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Pregnancy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893D7-4B3A-2C40-A5B7-8C9571D1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7875"/>
            <a:ext cx="9104340" cy="559468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Physical examination</a:t>
            </a:r>
          </a:p>
          <a:p>
            <a:pPr lvl="1"/>
            <a:r>
              <a:rPr lang="en-GB" b="1" dirty="0" err="1">
                <a:solidFill>
                  <a:schemeClr val="tx1"/>
                </a:solidFill>
              </a:rPr>
              <a:t>Pickacek’s</a:t>
            </a:r>
            <a:r>
              <a:rPr lang="en-GB" b="1" dirty="0">
                <a:solidFill>
                  <a:schemeClr val="tx1"/>
                </a:solidFill>
              </a:rPr>
              <a:t> sign</a:t>
            </a:r>
          </a:p>
          <a:p>
            <a:pPr lvl="2"/>
            <a:r>
              <a:rPr lang="en-GB" b="1" dirty="0">
                <a:solidFill>
                  <a:schemeClr val="tx1"/>
                </a:solidFill>
              </a:rPr>
              <a:t>Enlarged uterus </a:t>
            </a: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Breast changes</a:t>
            </a:r>
          </a:p>
          <a:p>
            <a:pPr lvl="1"/>
            <a:r>
              <a:rPr lang="en-GB" b="1" dirty="0" err="1">
                <a:solidFill>
                  <a:schemeClr val="tx1"/>
                </a:solidFill>
              </a:rPr>
              <a:t>Hegar</a:t>
            </a:r>
            <a:r>
              <a:rPr lang="en-GB" b="1" dirty="0">
                <a:solidFill>
                  <a:schemeClr val="tx1"/>
                </a:solidFill>
              </a:rPr>
              <a:t> sign</a:t>
            </a:r>
          </a:p>
          <a:p>
            <a:pPr lvl="2"/>
            <a:r>
              <a:rPr lang="en-GB" b="1" dirty="0">
                <a:solidFill>
                  <a:schemeClr val="tx1"/>
                </a:solidFill>
              </a:rPr>
              <a:t>softening and enlargement of the cervix </a:t>
            </a:r>
          </a:p>
          <a:p>
            <a:pPr lvl="2"/>
            <a:r>
              <a:rPr lang="en-GB" b="1" dirty="0">
                <a:solidFill>
                  <a:schemeClr val="tx1"/>
                </a:solidFill>
              </a:rPr>
              <a:t> 6 wk. </a:t>
            </a:r>
          </a:p>
          <a:p>
            <a:pPr lvl="1"/>
            <a:r>
              <a:rPr lang="en-GB" b="1" dirty="0" err="1">
                <a:solidFill>
                  <a:schemeClr val="tx1"/>
                </a:solidFill>
              </a:rPr>
              <a:t>Osiander’s</a:t>
            </a:r>
            <a:r>
              <a:rPr lang="en-GB" b="1" dirty="0">
                <a:solidFill>
                  <a:schemeClr val="tx1"/>
                </a:solidFill>
              </a:rPr>
              <a:t> sign</a:t>
            </a:r>
          </a:p>
          <a:p>
            <a:pPr lvl="2"/>
            <a:r>
              <a:rPr lang="en-GB" b="1" dirty="0">
                <a:solidFill>
                  <a:schemeClr val="tx1"/>
                </a:solidFill>
              </a:rPr>
              <a:t>Palpation of lateral </a:t>
            </a:r>
            <a:r>
              <a:rPr lang="en-GB" b="1" dirty="0" err="1">
                <a:solidFill>
                  <a:schemeClr val="tx1"/>
                </a:solidFill>
              </a:rPr>
              <a:t>fornisies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GB" b="1" dirty="0" err="1">
                <a:solidFill>
                  <a:schemeClr val="tx1"/>
                </a:solidFill>
              </a:rPr>
              <a:t>Goodle’s</a:t>
            </a:r>
            <a:r>
              <a:rPr lang="en-GB" b="1" dirty="0">
                <a:solidFill>
                  <a:schemeClr val="tx1"/>
                </a:solidFill>
              </a:rPr>
              <a:t> Sign</a:t>
            </a:r>
          </a:p>
          <a:p>
            <a:pPr lvl="2"/>
            <a:r>
              <a:rPr lang="en-GB" b="1" dirty="0">
                <a:solidFill>
                  <a:schemeClr val="tx1"/>
                </a:solidFill>
              </a:rPr>
              <a:t>Softening of cervix</a:t>
            </a: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Chadwick sign</a:t>
            </a:r>
          </a:p>
          <a:p>
            <a:pPr lvl="2"/>
            <a:r>
              <a:rPr lang="en-GB" b="1" dirty="0">
                <a:solidFill>
                  <a:schemeClr val="tx1"/>
                </a:solidFill>
              </a:rPr>
              <a:t> bluish discoloration of the cervix from venous congestion </a:t>
            </a:r>
          </a:p>
          <a:p>
            <a:pPr lvl="2"/>
            <a:r>
              <a:rPr lang="en-GB" b="1" dirty="0">
                <a:solidFill>
                  <a:schemeClr val="tx1"/>
                </a:solidFill>
              </a:rPr>
              <a:t>8-10 weeks.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CD244-6DCA-8643-A509-BEC30D395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07" y="739005"/>
            <a:ext cx="5466764" cy="53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0550-04A4-C441-96A9-D1DE0D0B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would serum </a:t>
            </a:r>
            <a:r>
              <a:rPr lang="el-GR" dirty="0"/>
              <a:t>β</a:t>
            </a:r>
            <a:r>
              <a:rPr lang="en-GB" dirty="0" err="1"/>
              <a:t>hCG</a:t>
            </a:r>
            <a:r>
              <a:rPr lang="en-GB" dirty="0"/>
              <a:t> be preferred to urinary </a:t>
            </a:r>
            <a:r>
              <a:rPr lang="el-GR" dirty="0"/>
              <a:t>β</a:t>
            </a:r>
            <a:r>
              <a:rPr lang="en-GB" dirty="0" err="1"/>
              <a:t>hCG</a:t>
            </a:r>
            <a:r>
              <a:rPr lang="en-GB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24AB2-D65E-4A4A-B549-29AE80ADF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288" y="2971923"/>
            <a:ext cx="2749376" cy="2504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35B262-547C-C84C-8FD9-54D86CF72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3"/>
          <a:stretch/>
        </p:blipFill>
        <p:spPr>
          <a:xfrm>
            <a:off x="5684249" y="2979394"/>
            <a:ext cx="3491346" cy="249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9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EDFC-B81B-3F4C-BAA2-C8FD25288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660400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Pregnancy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893D7-4B3A-2C40-A5B7-8C9571D1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893" y="2191450"/>
            <a:ext cx="9104340" cy="559468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Hormonal test</a:t>
            </a:r>
          </a:p>
          <a:p>
            <a:pPr lvl="1"/>
            <a:r>
              <a:rPr lang="el-GR" b="1" dirty="0">
                <a:solidFill>
                  <a:schemeClr val="tx1"/>
                </a:solidFill>
              </a:rPr>
              <a:t>β-</a:t>
            </a:r>
            <a:r>
              <a:rPr lang="en-US" b="1" dirty="0">
                <a:solidFill>
                  <a:schemeClr val="tx1"/>
                </a:solidFill>
              </a:rPr>
              <a:t>HCG</a:t>
            </a:r>
          </a:p>
          <a:p>
            <a:pPr lvl="2"/>
            <a:r>
              <a:rPr lang="en-US" b="1" dirty="0">
                <a:solidFill>
                  <a:schemeClr val="tx1"/>
                </a:solidFill>
              </a:rPr>
              <a:t>2 times (0- 48h)</a:t>
            </a:r>
          </a:p>
          <a:p>
            <a:pPr lvl="2"/>
            <a:r>
              <a:rPr lang="en-US" b="1" dirty="0">
                <a:solidFill>
                  <a:schemeClr val="tx1"/>
                </a:solidFill>
              </a:rPr>
              <a:t>Double</a:t>
            </a:r>
          </a:p>
          <a:p>
            <a:pPr lvl="2"/>
            <a:r>
              <a:rPr lang="en-GB" b="1" dirty="0">
                <a:solidFill>
                  <a:schemeClr val="tx1"/>
                </a:solidFill>
              </a:rPr>
              <a:t>Second measurement less than the first</a:t>
            </a:r>
          </a:p>
          <a:p>
            <a:pPr lvl="2"/>
            <a:r>
              <a:rPr lang="en-GB" b="1" dirty="0">
                <a:solidFill>
                  <a:schemeClr val="tx1"/>
                </a:solidFill>
              </a:rPr>
              <a:t>Plateau </a:t>
            </a:r>
          </a:p>
          <a:p>
            <a:endParaRPr lang="en-GB" b="1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F5BB16-0023-A048-9ADA-8370AB2B2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386" y="2191450"/>
            <a:ext cx="4223721" cy="24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0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B945-F150-7B4A-BE16-53100A30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the role of ultrasound in diagnosis of pregnancy?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D1725-E349-EC4A-B85E-012FCC24B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48" y="2799077"/>
            <a:ext cx="4639674" cy="3128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1AC6A-8763-EB48-95B3-D5641208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159" y="2799077"/>
            <a:ext cx="4639674" cy="32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5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EDFC-B81B-3F4C-BAA2-C8FD25288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32" y="506943"/>
            <a:ext cx="8596668" cy="660400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Pregnancy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893D7-4B3A-2C40-A5B7-8C9571D1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183" y="1387153"/>
            <a:ext cx="9104340" cy="55946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</a:rPr>
              <a:t>Goal:</a:t>
            </a:r>
          </a:p>
          <a:p>
            <a:pPr lvl="1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</a:rPr>
              <a:t>Location</a:t>
            </a:r>
          </a:p>
          <a:p>
            <a:pPr lvl="2">
              <a:lnSpc>
                <a:spcPct val="150000"/>
              </a:lnSpc>
            </a:pPr>
            <a:r>
              <a:rPr lang="en-GB" sz="1800" b="1" dirty="0">
                <a:solidFill>
                  <a:schemeClr val="tx1"/>
                </a:solidFill>
              </a:rPr>
              <a:t>Intrauterine </a:t>
            </a:r>
          </a:p>
          <a:p>
            <a:pPr lvl="2">
              <a:lnSpc>
                <a:spcPct val="150000"/>
              </a:lnSpc>
            </a:pPr>
            <a:r>
              <a:rPr lang="en-GB" sz="1800" b="1" dirty="0">
                <a:solidFill>
                  <a:schemeClr val="tx1"/>
                </a:solidFill>
              </a:rPr>
              <a:t>Ectopic</a:t>
            </a:r>
            <a:endParaRPr lang="en-GB" sz="20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</a:rPr>
              <a:t>Embryo growing</a:t>
            </a:r>
          </a:p>
          <a:p>
            <a:pPr lvl="2">
              <a:lnSpc>
                <a:spcPct val="150000"/>
              </a:lnSpc>
            </a:pPr>
            <a:r>
              <a:rPr lang="en-GB" sz="1800" b="1" dirty="0">
                <a:solidFill>
                  <a:schemeClr val="tx1"/>
                </a:solidFill>
              </a:rPr>
              <a:t>FHR</a:t>
            </a:r>
          </a:p>
          <a:p>
            <a:pPr lvl="1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</a:rPr>
              <a:t>Estimated Delivery Date</a:t>
            </a:r>
          </a:p>
          <a:p>
            <a:pPr lvl="1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</a:rPr>
              <a:t>Trophoblastic disease</a:t>
            </a:r>
          </a:p>
          <a:p>
            <a:pPr lvl="2">
              <a:lnSpc>
                <a:spcPct val="150000"/>
              </a:lnSpc>
            </a:pPr>
            <a:r>
              <a:rPr lang="en-GB" sz="1800" b="1" dirty="0">
                <a:solidFill>
                  <a:schemeClr val="tx1"/>
                </a:solidFill>
              </a:rPr>
              <a:t>Hydatidiform mole</a:t>
            </a:r>
          </a:p>
          <a:p>
            <a:pPr lvl="2">
              <a:lnSpc>
                <a:spcPct val="150000"/>
              </a:lnSpc>
            </a:pPr>
            <a:r>
              <a:rPr lang="en-GB" sz="1800" b="1" dirty="0">
                <a:solidFill>
                  <a:schemeClr val="tx1"/>
                </a:solidFill>
              </a:rPr>
              <a:t>Choriocarcinoma</a:t>
            </a:r>
          </a:p>
          <a:p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52C59-CA12-4A43-BA2C-1AA89FF4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652" y="1853140"/>
            <a:ext cx="6244348" cy="38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8258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{6ED1B468-ED43-D440-BD19-D36068824A13}tf10001079</Template>
  <TotalTime>1426</TotalTime>
  <Words>627</Words>
  <Application>Microsoft Macintosh PowerPoint</Application>
  <PresentationFormat>Widescreen</PresentationFormat>
  <Paragraphs>161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Century Gothic</vt:lpstr>
      <vt:lpstr>Vapor Trail</vt:lpstr>
      <vt:lpstr>Core Problem 4 Bleeding in Early Pregnancy </vt:lpstr>
      <vt:lpstr>PowerPoint Presentation</vt:lpstr>
      <vt:lpstr>PowerPoint Presentation</vt:lpstr>
      <vt:lpstr>What are the signs and symptoms of pregnancy?</vt:lpstr>
      <vt:lpstr>Pregnancy diagnosis</vt:lpstr>
      <vt:lpstr>When would serum βhCG be preferred to urinary βhCG?</vt:lpstr>
      <vt:lpstr>Pregnancy diagnosis</vt:lpstr>
      <vt:lpstr>What is the role of ultrasound in diagnosis of pregnancy?</vt:lpstr>
      <vt:lpstr>Pregnancy diagnosis</vt:lpstr>
      <vt:lpstr>Miscarriage</vt:lpstr>
      <vt:lpstr>Miscarriage</vt:lpstr>
      <vt:lpstr>Miscarriage</vt:lpstr>
      <vt:lpstr>Miscarriage</vt:lpstr>
      <vt:lpstr>Miscarriage</vt:lpstr>
      <vt:lpstr>Miscarriage</vt:lpstr>
      <vt:lpstr>Maternal disease </vt:lpstr>
      <vt:lpstr>Uterine anomalies </vt:lpstr>
      <vt:lpstr>Miscarriage</vt:lpstr>
      <vt:lpstr>PowerPoint Presentation</vt:lpstr>
      <vt:lpstr>Gestational Throphoblastic disease </vt:lpstr>
      <vt:lpstr>PowerPoint Presentation</vt:lpstr>
      <vt:lpstr>PowerPoint Presentation</vt:lpstr>
      <vt:lpstr>Gestational Throphoblastic disease </vt:lpstr>
      <vt:lpstr>Gestational Throphoblastic disease </vt:lpstr>
      <vt:lpstr>Gestational Throphoblastic disease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Problem 4 Bleeding in Early Pregnancy </dc:title>
  <dc:creator>Microsoft Office User</dc:creator>
  <cp:lastModifiedBy>Microsoft Office User</cp:lastModifiedBy>
  <cp:revision>31</cp:revision>
  <dcterms:created xsi:type="dcterms:W3CDTF">2021-02-15T16:59:33Z</dcterms:created>
  <dcterms:modified xsi:type="dcterms:W3CDTF">2021-06-22T06:09:40Z</dcterms:modified>
</cp:coreProperties>
</file>