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8" r:id="rId3"/>
    <p:sldId id="259" r:id="rId4"/>
    <p:sldId id="260" r:id="rId5"/>
    <p:sldId id="274" r:id="rId6"/>
    <p:sldId id="276" r:id="rId7"/>
    <p:sldId id="268" r:id="rId8"/>
    <p:sldId id="277" r:id="rId9"/>
    <p:sldId id="261" r:id="rId10"/>
    <p:sldId id="278" r:id="rId11"/>
    <p:sldId id="284" r:id="rId12"/>
    <p:sldId id="296" r:id="rId13"/>
    <p:sldId id="283" r:id="rId14"/>
    <p:sldId id="279" r:id="rId15"/>
    <p:sldId id="280" r:id="rId16"/>
    <p:sldId id="281" r:id="rId17"/>
    <p:sldId id="285" r:id="rId18"/>
    <p:sldId id="286" r:id="rId19"/>
    <p:sldId id="262" r:id="rId20"/>
    <p:sldId id="287" r:id="rId21"/>
    <p:sldId id="288" r:id="rId22"/>
    <p:sldId id="289" r:id="rId23"/>
    <p:sldId id="263" r:id="rId24"/>
    <p:sldId id="264" r:id="rId25"/>
    <p:sldId id="291" r:id="rId26"/>
    <p:sldId id="290" r:id="rId27"/>
    <p:sldId id="292" r:id="rId28"/>
    <p:sldId id="265" r:id="rId29"/>
    <p:sldId id="293" r:id="rId30"/>
    <p:sldId id="294" r:id="rId31"/>
    <p:sldId id="29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8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3648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22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128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43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9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5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4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9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1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9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3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78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40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61A8F-9AC4-0244-862C-5294BB1622D1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9EC1-D8CB-BF47-96E8-783237927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4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A7FC-F10B-F64D-B806-EAF38E2E9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Core Problem 3 – Pregnancy Complications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8DAF-683A-8647-9E6D-3998BADC0F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83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Pathophysiology of PET</a:t>
            </a:r>
          </a:p>
          <a:p>
            <a:pPr lvl="1"/>
            <a:r>
              <a:rPr lang="en-GB" dirty="0"/>
              <a:t>During a normal pregnancy, </a:t>
            </a:r>
            <a:r>
              <a:rPr lang="en-GB" dirty="0" err="1"/>
              <a:t>fetal</a:t>
            </a:r>
            <a:r>
              <a:rPr lang="en-GB" dirty="0"/>
              <a:t> syncytial trophoblasts penetrate and remodel maternal spiral arteries, causing them to dilate into large, flaccid vessels.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This </a:t>
            </a:r>
            <a:r>
              <a:rPr lang="en-GB" dirty="0" err="1"/>
              <a:t>remodeling</a:t>
            </a:r>
            <a:r>
              <a:rPr lang="en-GB" dirty="0"/>
              <a:t> accommodates the vast, increased maternal circulation needed for adequate placental perfusion.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This </a:t>
            </a:r>
            <a:r>
              <a:rPr lang="en-GB" dirty="0" err="1"/>
              <a:t>remodeling</a:t>
            </a:r>
            <a:r>
              <a:rPr lang="en-GB" dirty="0"/>
              <a:t> is somehow prevented in preeclamptic pregnancies: the placenta is unable to properly burrow into the maternal blood vessels, leading to intrauterine growth restriction and other </a:t>
            </a:r>
            <a:r>
              <a:rPr lang="en-GB" dirty="0" err="1"/>
              <a:t>fetal</a:t>
            </a:r>
            <a:r>
              <a:rPr lang="en-GB" dirty="0"/>
              <a:t> manifestations of the disorder</a:t>
            </a:r>
          </a:p>
        </p:txBody>
      </p:sp>
    </p:spTree>
    <p:extLst>
      <p:ext uri="{BB962C8B-B14F-4D97-AF65-F5344CB8AC3E}">
        <p14:creationId xmlns:p14="http://schemas.microsoft.com/office/powerpoint/2010/main" val="153289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3D4D-5A46-6149-8FDC-2E000C00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Preeclampsia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ABE2F-A96E-FC41-A191-1A290F8C1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Elevated blood pressure after 20 weeks of gestation </a:t>
            </a:r>
          </a:p>
          <a:p>
            <a:pPr lvl="1"/>
            <a:r>
              <a:rPr lang="en-GB" dirty="0"/>
              <a:t>≥ 140 mm Hg systolic or ≥ 90 mm Hg diastolic) </a:t>
            </a:r>
          </a:p>
          <a:p>
            <a:r>
              <a:rPr lang="en-GB" dirty="0"/>
              <a:t>plus proteinuria (&gt; 0.3 g/24 hours). </a:t>
            </a:r>
          </a:p>
          <a:p>
            <a:endParaRPr lang="en-GB" dirty="0"/>
          </a:p>
          <a:p>
            <a:r>
              <a:rPr lang="en-GB" dirty="0"/>
              <a:t>Two elevated blood pressure measurements 6 hours apart</a:t>
            </a:r>
          </a:p>
          <a:p>
            <a:r>
              <a:rPr lang="en-GB" dirty="0"/>
              <a:t>Proteinuria of 300 mg in a 24-hour urine specimen. </a:t>
            </a:r>
          </a:p>
          <a:p>
            <a:endParaRPr lang="en-GB" dirty="0"/>
          </a:p>
          <a:p>
            <a:r>
              <a:rPr lang="en-GB" dirty="0"/>
              <a:t>Preeclampsia used to be diagnosed by the “30-15” rule: </a:t>
            </a:r>
          </a:p>
          <a:p>
            <a:pPr lvl="1"/>
            <a:r>
              <a:rPr lang="en-GB" dirty="0"/>
              <a:t>systolic pressure more than 30 mm Hg above baseline and diastolic pressure more than 15 mm Hg above baseline</a:t>
            </a:r>
          </a:p>
        </p:txBody>
      </p:sp>
    </p:spTree>
    <p:extLst>
      <p:ext uri="{BB962C8B-B14F-4D97-AF65-F5344CB8AC3E}">
        <p14:creationId xmlns:p14="http://schemas.microsoft.com/office/powerpoint/2010/main" val="38092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40937-5ADA-154D-AA07-FF3BA078A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47BE-985E-1846-B60F-CAF479493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Diagnosis, Evaluation, and Management of the Hypertensive Disorders of  Pregnancy: Executive Summary - Journal of Obstetrics and Gynaecology Canada">
            <a:extLst>
              <a:ext uri="{FF2B5EF4-FFF2-40B4-BE49-F238E27FC236}">
                <a16:creationId xmlns:a16="http://schemas.microsoft.com/office/drawing/2014/main" id="{F8F58ECD-BC02-1645-A369-20501CCD8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1600"/>
            <a:ext cx="8991600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signs and symptoms can PET present with?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proteinuria</a:t>
            </a:r>
          </a:p>
          <a:p>
            <a:pPr lvl="1"/>
            <a:r>
              <a:rPr lang="en-GB" dirty="0"/>
              <a:t>Severe headaches</a:t>
            </a:r>
          </a:p>
          <a:p>
            <a:pPr lvl="1"/>
            <a:r>
              <a:rPr lang="en-GB" dirty="0"/>
              <a:t>Changes in vision</a:t>
            </a:r>
          </a:p>
          <a:p>
            <a:pPr lvl="1"/>
            <a:r>
              <a:rPr lang="en-GB" dirty="0"/>
              <a:t>Upper abdominal pain, usually under your ribs on the right side</a:t>
            </a:r>
          </a:p>
          <a:p>
            <a:pPr lvl="1"/>
            <a:r>
              <a:rPr lang="en-GB" dirty="0"/>
              <a:t>Nausea or vomiting</a:t>
            </a:r>
          </a:p>
          <a:p>
            <a:pPr lvl="1"/>
            <a:r>
              <a:rPr lang="en-GB" dirty="0"/>
              <a:t>Decreased urine output</a:t>
            </a:r>
          </a:p>
          <a:p>
            <a:pPr lvl="1"/>
            <a:r>
              <a:rPr lang="en-GB" dirty="0"/>
              <a:t>Thrombocytopenia</a:t>
            </a:r>
          </a:p>
          <a:p>
            <a:pPr lvl="1"/>
            <a:r>
              <a:rPr lang="en-GB" dirty="0"/>
              <a:t>Impaired liver function</a:t>
            </a:r>
          </a:p>
          <a:p>
            <a:pPr lvl="1"/>
            <a:r>
              <a:rPr lang="en-GB" dirty="0"/>
              <a:t>Shortness of breath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848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the maternal and </a:t>
            </a:r>
            <a:r>
              <a:rPr lang="en-GB" dirty="0" err="1"/>
              <a:t>fetal</a:t>
            </a:r>
            <a:r>
              <a:rPr lang="en-GB" dirty="0"/>
              <a:t> complications of PET? </a:t>
            </a:r>
          </a:p>
          <a:p>
            <a:endParaRPr lang="en-GB" b="1" dirty="0"/>
          </a:p>
          <a:p>
            <a:r>
              <a:rPr lang="en-GB" b="1" dirty="0" err="1"/>
              <a:t>Fetal</a:t>
            </a:r>
            <a:r>
              <a:rPr lang="en-GB" b="1" dirty="0"/>
              <a:t> growth restriction</a:t>
            </a:r>
            <a:endParaRPr lang="en-GB" dirty="0"/>
          </a:p>
          <a:p>
            <a:r>
              <a:rPr lang="en-GB" b="1" dirty="0"/>
              <a:t>Preterm birth</a:t>
            </a:r>
          </a:p>
          <a:p>
            <a:r>
              <a:rPr lang="en-GB" b="1" dirty="0"/>
              <a:t>Placental abruption</a:t>
            </a:r>
          </a:p>
          <a:p>
            <a:r>
              <a:rPr lang="en-GB" b="1" dirty="0"/>
              <a:t>HELLP syndrome</a:t>
            </a:r>
          </a:p>
          <a:p>
            <a:r>
              <a:rPr lang="en-GB" b="1" dirty="0"/>
              <a:t>Eclampsia</a:t>
            </a:r>
            <a:endParaRPr lang="en-GB" dirty="0"/>
          </a:p>
          <a:p>
            <a:r>
              <a:rPr lang="en-GB" b="1" dirty="0"/>
              <a:t>Other organ damage</a:t>
            </a:r>
          </a:p>
          <a:p>
            <a:r>
              <a:rPr lang="en-GB" b="1" dirty="0"/>
              <a:t>Cardiovascular disease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6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do we assess severity of PET?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86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846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What is the cure for PET? </a:t>
            </a:r>
          </a:p>
          <a:p>
            <a:r>
              <a:rPr lang="en-GB" dirty="0"/>
              <a:t>If the pregnancy is at term: </a:t>
            </a:r>
          </a:p>
          <a:p>
            <a:pPr lvl="1"/>
            <a:r>
              <a:rPr lang="en-GB" dirty="0"/>
              <a:t>the baby should be delivered. </a:t>
            </a:r>
          </a:p>
          <a:p>
            <a:r>
              <a:rPr lang="en-GB" dirty="0"/>
              <a:t>Delivery is generally not indicated for women with mild preeclampsia until 37 to 38 weeks of gestation </a:t>
            </a:r>
          </a:p>
          <a:p>
            <a:r>
              <a:rPr lang="en-GB" dirty="0"/>
              <a:t>She will need:</a:t>
            </a:r>
          </a:p>
          <a:p>
            <a:pPr lvl="1"/>
            <a:r>
              <a:rPr lang="en-GB" dirty="0"/>
              <a:t>Baseline and serial laboratory tests (complete blood cell count, BUN, creatinine, uric acid, ALT, AST).</a:t>
            </a:r>
          </a:p>
          <a:p>
            <a:pPr lvl="1"/>
            <a:r>
              <a:rPr lang="en-GB" dirty="0"/>
              <a:t>Ultrasonography </a:t>
            </a:r>
          </a:p>
          <a:p>
            <a:pPr lvl="1"/>
            <a:r>
              <a:rPr lang="en-GB" dirty="0"/>
              <a:t>Doppler ultrasonography. Umbilical artery systolic/diastolic ratios measured by Doppler ultrasonography may detect early uteroplacental insufficiency.</a:t>
            </a:r>
          </a:p>
          <a:p>
            <a:pPr lvl="1"/>
            <a:r>
              <a:rPr lang="en-GB" dirty="0"/>
              <a:t>Antenatal testing </a:t>
            </a:r>
          </a:p>
          <a:p>
            <a:pPr lvl="1"/>
            <a:r>
              <a:rPr lang="en-GB" dirty="0"/>
              <a:t>A 24-hour urine collection for protein. The goals of treatment are to prevent seizures, lower blood pressure to avoid maternal end-organ damage, and expedite delivery.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61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32018"/>
          </a:xfrm>
        </p:spPr>
        <p:txBody>
          <a:bodyPr>
            <a:normAutofit/>
          </a:bodyPr>
          <a:lstStyle/>
          <a:p>
            <a:r>
              <a:rPr lang="en-GB" dirty="0"/>
              <a:t>What is the cure for PET? </a:t>
            </a:r>
          </a:p>
          <a:p>
            <a:r>
              <a:rPr lang="en-GB" dirty="0"/>
              <a:t>Magnesium </a:t>
            </a:r>
            <a:r>
              <a:rPr lang="en-GB" dirty="0" err="1"/>
              <a:t>sulfate</a:t>
            </a:r>
            <a:r>
              <a:rPr lang="en-GB" dirty="0"/>
              <a:t> is still the drug of choice for preventing and arresting eclamptic seizures. It has the additional benefit of reducing the incidence of placental abruption </a:t>
            </a:r>
          </a:p>
          <a:p>
            <a:pPr lvl="1"/>
            <a:r>
              <a:rPr lang="en-GB" dirty="0"/>
              <a:t>Magnesium toxicity can lead to </a:t>
            </a:r>
          </a:p>
          <a:p>
            <a:pPr lvl="1"/>
            <a:r>
              <a:rPr lang="en-GB" dirty="0"/>
              <a:t>respiratory paralysis</a:t>
            </a:r>
          </a:p>
          <a:p>
            <a:pPr lvl="1"/>
            <a:r>
              <a:rPr lang="en-GB" dirty="0"/>
              <a:t>central nervous system depression</a:t>
            </a:r>
          </a:p>
          <a:p>
            <a:pPr lvl="1"/>
            <a:r>
              <a:rPr lang="en-GB" dirty="0"/>
              <a:t>cardiac arrest. </a:t>
            </a:r>
          </a:p>
          <a:p>
            <a:pPr lvl="1"/>
            <a:r>
              <a:rPr lang="en-GB" dirty="0"/>
              <a:t>The antidote is calcium gluconate, 1 g infused intravenously over two minutes.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18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38593"/>
            <a:ext cx="8610600" cy="1293028"/>
          </a:xfrm>
        </p:spPr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31621"/>
            <a:ext cx="10820400" cy="6547996"/>
          </a:xfrm>
        </p:spPr>
        <p:txBody>
          <a:bodyPr>
            <a:normAutofit/>
          </a:bodyPr>
          <a:lstStyle/>
          <a:p>
            <a:r>
              <a:rPr lang="en-GB" dirty="0"/>
              <a:t>When would antihypertensives be used in PET? </a:t>
            </a:r>
          </a:p>
          <a:p>
            <a:pPr lvl="1"/>
            <a:r>
              <a:rPr lang="en-GB" dirty="0"/>
              <a:t>no effect on disease progression or preventing eclampsia. </a:t>
            </a:r>
          </a:p>
          <a:p>
            <a:pPr lvl="1"/>
            <a:r>
              <a:rPr lang="en-GB" dirty="0"/>
              <a:t>Preferred medications are </a:t>
            </a:r>
          </a:p>
          <a:p>
            <a:pPr lvl="2"/>
            <a:r>
              <a:rPr lang="en-GB" dirty="0"/>
              <a:t>hydralazine 5-10 mg intravenous bolus every 10-15 minutes, </a:t>
            </a:r>
          </a:p>
          <a:p>
            <a:pPr lvl="2"/>
            <a:r>
              <a:rPr lang="en-GB" dirty="0"/>
              <a:t>labetalol, nicardipine, and sodium nitroprusside.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Intravenous labetalol and hydralazine are commonly used for the acute management of preeclampsia.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Diuretics are usually contraindicated because of the already collapsed intravascular volume. </a:t>
            </a:r>
          </a:p>
          <a:p>
            <a:endParaRPr lang="en-GB" dirty="0"/>
          </a:p>
          <a:p>
            <a:r>
              <a:rPr lang="en-GB" dirty="0"/>
              <a:t>Intravenous hydration for oliguria must be given cautiously to avoid pulmonary </a:t>
            </a:r>
            <a:r>
              <a:rPr lang="en-GB" dirty="0" err="1"/>
              <a:t>edema</a:t>
            </a:r>
            <a:r>
              <a:rPr lang="en-GB" dirty="0"/>
              <a:t>, ascites and cardiopulmonary overload.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00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5637-F178-9A40-AF55-9604114E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Tests of </a:t>
            </a:r>
            <a:r>
              <a:rPr lang="en-GB" b="1" dirty="0" err="1"/>
              <a:t>fetal</a:t>
            </a:r>
            <a:r>
              <a:rPr lang="en-GB" b="1" dirty="0"/>
              <a:t> wellbeing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AD072-8011-804C-A1B2-71CD1B4A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</a:t>
            </a:r>
            <a:r>
              <a:rPr lang="en-GB" dirty="0" err="1"/>
              <a:t>fetal</a:t>
            </a:r>
            <a:r>
              <a:rPr lang="en-GB" dirty="0"/>
              <a:t> biophysical profile? </a:t>
            </a:r>
          </a:p>
          <a:p>
            <a:endParaRPr lang="en-GB" dirty="0"/>
          </a:p>
          <a:p>
            <a:r>
              <a:rPr lang="en-GB" dirty="0"/>
              <a:t>U/S only </a:t>
            </a:r>
          </a:p>
          <a:p>
            <a:r>
              <a:rPr lang="en-GB" dirty="0"/>
              <a:t>U/S plus CTG</a:t>
            </a:r>
          </a:p>
          <a:p>
            <a:endParaRPr lang="en-GB" dirty="0"/>
          </a:p>
        </p:txBody>
      </p:sp>
      <p:pic>
        <p:nvPicPr>
          <p:cNvPr id="3080" name="Picture 8" descr="Αποτέλεσμα εικόνας για fetal biophysical profile scoring">
            <a:extLst>
              <a:ext uri="{FF2B5EF4-FFF2-40B4-BE49-F238E27FC236}">
                <a16:creationId xmlns:a16="http://schemas.microsoft.com/office/drawing/2014/main" id="{C261AD82-ABA9-9F48-8AC7-8FB424777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06" y="1205315"/>
            <a:ext cx="8685212" cy="54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2F42-4FEF-AD49-B9C0-2C9601783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BAA54-BDDD-7E4B-BEC5-0422B044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Antenatal care</a:t>
            </a:r>
          </a:p>
          <a:p>
            <a:r>
              <a:rPr lang="en-GB" b="1" dirty="0"/>
              <a:t>Tests of </a:t>
            </a:r>
            <a:r>
              <a:rPr lang="en-GB" b="1" dirty="0" err="1"/>
              <a:t>fetal</a:t>
            </a:r>
            <a:r>
              <a:rPr lang="en-GB" b="1" dirty="0"/>
              <a:t> wellbeing </a:t>
            </a:r>
          </a:p>
          <a:p>
            <a:r>
              <a:rPr lang="en-GB" b="1" dirty="0"/>
              <a:t>Pregnancy hypertension </a:t>
            </a:r>
          </a:p>
          <a:p>
            <a:r>
              <a:rPr lang="en-GB" b="1" dirty="0"/>
              <a:t>Antepartum haemorrhage </a:t>
            </a:r>
          </a:p>
          <a:p>
            <a:r>
              <a:rPr lang="en-GB" b="1" dirty="0"/>
              <a:t>Obstetric operations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62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5637-F178-9A40-AF55-9604114E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Tests of </a:t>
            </a:r>
            <a:r>
              <a:rPr lang="en-GB" b="1" dirty="0" err="1"/>
              <a:t>fetal</a:t>
            </a:r>
            <a:r>
              <a:rPr lang="en-GB" b="1" dirty="0"/>
              <a:t> wellbeing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AD072-8011-804C-A1B2-71CD1B4A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possible reasons for a baby being “small”? </a:t>
            </a:r>
          </a:p>
          <a:p>
            <a:endParaRPr lang="en-GB" dirty="0"/>
          </a:p>
          <a:p>
            <a:r>
              <a:rPr lang="en-GB" b="1" dirty="0"/>
              <a:t>IUDR</a:t>
            </a:r>
          </a:p>
          <a:p>
            <a:pPr lvl="1"/>
            <a:r>
              <a:rPr lang="en-GB" b="1" dirty="0"/>
              <a:t>Symmetrical </a:t>
            </a:r>
          </a:p>
          <a:p>
            <a:endParaRPr lang="en-GB" b="1" dirty="0"/>
          </a:p>
          <a:p>
            <a:pPr lvl="1"/>
            <a:r>
              <a:rPr lang="en-GB" b="1" dirty="0"/>
              <a:t>Asymmetrical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100" name="Picture 4" descr="Αποτέλεσμα εικόνας για iugr EFW">
            <a:extLst>
              <a:ext uri="{FF2B5EF4-FFF2-40B4-BE49-F238E27FC236}">
                <a16:creationId xmlns:a16="http://schemas.microsoft.com/office/drawing/2014/main" id="{92BED2A2-3415-7048-B3B3-2E320F75B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31" y="226828"/>
            <a:ext cx="6362393" cy="64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Αποτέλεσμα εικόνας για iugr">
            <a:extLst>
              <a:ext uri="{FF2B5EF4-FFF2-40B4-BE49-F238E27FC236}">
                <a16:creationId xmlns:a16="http://schemas.microsoft.com/office/drawing/2014/main" id="{4C0D0A45-82E4-B749-9559-C39B8F0C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8" y="111598"/>
            <a:ext cx="9296400" cy="66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5637-F178-9A40-AF55-9604114E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Tests of </a:t>
            </a:r>
            <a:r>
              <a:rPr lang="en-GB" b="1" dirty="0" err="1"/>
              <a:t>fetal</a:t>
            </a:r>
            <a:r>
              <a:rPr lang="en-GB" b="1" dirty="0"/>
              <a:t> wellbeing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AD072-8011-804C-A1B2-71CD1B4A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How do we assess </a:t>
            </a:r>
            <a:r>
              <a:rPr lang="en-GB" b="1" dirty="0" err="1"/>
              <a:t>fetal</a:t>
            </a:r>
            <a:r>
              <a:rPr lang="en-GB" b="1" dirty="0"/>
              <a:t> hypoxaemia in growth restricted </a:t>
            </a:r>
            <a:r>
              <a:rPr lang="en-GB" b="1" dirty="0" err="1"/>
              <a:t>fetuses</a:t>
            </a:r>
            <a:r>
              <a:rPr lang="en-GB" b="1" dirty="0"/>
              <a:t>? </a:t>
            </a:r>
          </a:p>
          <a:p>
            <a:endParaRPr lang="en-GB" b="1" dirty="0"/>
          </a:p>
          <a:p>
            <a:r>
              <a:rPr lang="en-GB" b="1" dirty="0"/>
              <a:t>CTG / Biophysical profile </a:t>
            </a:r>
          </a:p>
          <a:p>
            <a:endParaRPr lang="en-GB" b="1" dirty="0"/>
          </a:p>
          <a:p>
            <a:r>
              <a:rPr lang="en-GB" b="1" dirty="0"/>
              <a:t>Growth</a:t>
            </a:r>
          </a:p>
          <a:p>
            <a:endParaRPr lang="en-GB" b="1" dirty="0"/>
          </a:p>
          <a:p>
            <a:r>
              <a:rPr lang="en-GB" b="1" dirty="0"/>
              <a:t>EFW</a:t>
            </a:r>
          </a:p>
          <a:p>
            <a:pPr lvl="1"/>
            <a:r>
              <a:rPr lang="en-GB" b="1" dirty="0"/>
              <a:t>Hadlock: BPD-AC-FL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Amniotic</a:t>
            </a:r>
            <a:r>
              <a:rPr lang="el-GR" b="1" dirty="0"/>
              <a:t> </a:t>
            </a:r>
            <a:r>
              <a:rPr lang="en-US" b="1" dirty="0"/>
              <a:t>fluid index</a:t>
            </a:r>
          </a:p>
          <a:p>
            <a:endParaRPr lang="en-GB" b="1" dirty="0"/>
          </a:p>
          <a:p>
            <a:r>
              <a:rPr lang="en-GB" b="1" dirty="0"/>
              <a:t>Placenta grade (?)</a:t>
            </a:r>
          </a:p>
        </p:txBody>
      </p:sp>
      <p:pic>
        <p:nvPicPr>
          <p:cNvPr id="1026" name="Picture 2" descr="Αποτέλεσμα εικόνας για estimated fetal weight">
            <a:extLst>
              <a:ext uri="{FF2B5EF4-FFF2-40B4-BE49-F238E27FC236}">
                <a16:creationId xmlns:a16="http://schemas.microsoft.com/office/drawing/2014/main" id="{CC70F545-59B3-6944-8AAD-B6C2D759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0"/>
            <a:ext cx="772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D084F-F87E-FE42-94F3-63600BF0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CTG in 33weeks IUGR foetus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3FF1-6A8C-B440-9B48-CB1E1B2B6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 it ok?</a:t>
            </a:r>
          </a:p>
        </p:txBody>
      </p:sp>
      <p:pic>
        <p:nvPicPr>
          <p:cNvPr id="2050" name="Picture 2" descr="Αποτέλεσμα εικόνας για ctg 34 weeks">
            <a:extLst>
              <a:ext uri="{FF2B5EF4-FFF2-40B4-BE49-F238E27FC236}">
                <a16:creationId xmlns:a16="http://schemas.microsoft.com/office/drawing/2014/main" id="{4C6EC491-99EA-474D-B80B-9AA7AC6B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23" y="2697246"/>
            <a:ext cx="6350000" cy="352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91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B53F-679D-D543-B451-706D8577F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5EBF7-A398-5449-99AC-07F6D51A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The day after she is admitted Sally has fresh vaginal bleeding. </a:t>
            </a:r>
            <a:endParaRPr lang="en-GB" sz="4000" dirty="0"/>
          </a:p>
          <a:p>
            <a:pPr algn="ctr"/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059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6BCC-FC28-0342-845C-C9E2DBE4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Antepartum haemorrhage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9CCF-BAF4-3742-A605-8FB022B3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Definition : vaginal bleeding &gt; 24week of gestation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Is it all the time dangerous ?</a:t>
            </a:r>
          </a:p>
          <a:p>
            <a:pPr lvl="1"/>
            <a:r>
              <a:rPr lang="en-GB" b="1" dirty="0"/>
              <a:t>Mild </a:t>
            </a:r>
          </a:p>
          <a:p>
            <a:endParaRPr lang="en-GB" b="1" dirty="0"/>
          </a:p>
          <a:p>
            <a:pPr lvl="1"/>
            <a:r>
              <a:rPr lang="en-GB" b="1" dirty="0"/>
              <a:t>Severe </a:t>
            </a:r>
          </a:p>
          <a:p>
            <a:endParaRPr lang="en-GB" b="1" dirty="0"/>
          </a:p>
          <a:p>
            <a:r>
              <a:rPr lang="en-GB" b="1" dirty="0"/>
              <a:t>DD: rectal bleeding? Vaginal trauma 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3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6BCC-FC28-0342-845C-C9E2DBE4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Antepartum haemorrhage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9CCF-BAF4-3742-A605-8FB022B3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Signs and symptoms of placenta abruption </a:t>
            </a:r>
          </a:p>
          <a:p>
            <a:pPr lvl="1"/>
            <a:r>
              <a:rPr lang="en-GB" b="1" dirty="0"/>
              <a:t>Premature separation</a:t>
            </a:r>
          </a:p>
          <a:p>
            <a:pPr lvl="1"/>
            <a:r>
              <a:rPr lang="en-GB" b="1" dirty="0"/>
              <a:t>Pain</a:t>
            </a:r>
          </a:p>
          <a:p>
            <a:pPr lvl="1"/>
            <a:r>
              <a:rPr lang="en-GB" b="1" dirty="0"/>
              <a:t>Concealed blood with in the uterus </a:t>
            </a:r>
          </a:p>
          <a:p>
            <a:pPr lvl="1"/>
            <a:r>
              <a:rPr lang="en-GB" b="1" dirty="0"/>
              <a:t>Tender uterus</a:t>
            </a:r>
          </a:p>
          <a:p>
            <a:pPr lvl="1"/>
            <a:r>
              <a:rPr lang="en-GB" b="1" dirty="0"/>
              <a:t>Shock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4" name="Picture 4" descr="Αποτέλεσμα εικόνας για Concealed blood within the uterus">
            <a:extLst>
              <a:ext uri="{FF2B5EF4-FFF2-40B4-BE49-F238E27FC236}">
                <a16:creationId xmlns:a16="http://schemas.microsoft.com/office/drawing/2014/main" id="{571945C2-661B-A740-B7AD-0755AE3C9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277" y="1798820"/>
            <a:ext cx="5086723" cy="49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3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6BCC-FC28-0342-845C-C9E2DBE4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Antepartum haemorrhage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9CCF-BAF4-3742-A605-8FB022B3F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3847011" cy="4024125"/>
          </a:xfrm>
        </p:spPr>
        <p:txBody>
          <a:bodyPr/>
          <a:lstStyle/>
          <a:p>
            <a:r>
              <a:rPr lang="en-GB" dirty="0"/>
              <a:t>Signs and symptoms placenta praevia. </a:t>
            </a:r>
          </a:p>
          <a:p>
            <a:r>
              <a:rPr lang="en-GB" b="1" dirty="0"/>
              <a:t>Placenta is near or covering the </a:t>
            </a:r>
            <a:r>
              <a:rPr lang="en-GB" b="1" dirty="0" err="1"/>
              <a:t>os</a:t>
            </a:r>
            <a:endParaRPr lang="en-GB" b="1" dirty="0"/>
          </a:p>
          <a:p>
            <a:r>
              <a:rPr lang="en-GB" b="1" dirty="0"/>
              <a:t>Painless</a:t>
            </a:r>
          </a:p>
          <a:p>
            <a:r>
              <a:rPr lang="en-GB" b="1" dirty="0"/>
              <a:t>No concealed bleeding</a:t>
            </a:r>
          </a:p>
          <a:p>
            <a:r>
              <a:rPr lang="en-GB" b="1" dirty="0"/>
              <a:t>Sudden</a:t>
            </a:r>
          </a:p>
          <a:p>
            <a:r>
              <a:rPr lang="en-GB" b="1" dirty="0"/>
              <a:t>Unpredictable </a:t>
            </a:r>
          </a:p>
          <a:p>
            <a:endParaRPr lang="en-GB" dirty="0"/>
          </a:p>
        </p:txBody>
      </p:sp>
      <p:pic>
        <p:nvPicPr>
          <p:cNvPr id="6148" name="Picture 4" descr="Αποτέλεσμα εικόνας για placenta praevia">
            <a:extLst>
              <a:ext uri="{FF2B5EF4-FFF2-40B4-BE49-F238E27FC236}">
                <a16:creationId xmlns:a16="http://schemas.microsoft.com/office/drawing/2014/main" id="{3C54D524-364E-DB41-8D73-50F3F9AAC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79" y="2032366"/>
            <a:ext cx="7730686" cy="43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6BCC-FC28-0342-845C-C9E2DBE4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Antepartum haemorrhage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59CCF-BAF4-3742-A605-8FB022B3F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Fetal</a:t>
            </a:r>
            <a:r>
              <a:rPr lang="en-GB" dirty="0"/>
              <a:t> risks of abruption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Maternal risks of abruption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55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052-A2A6-E044-A888-79AFF1D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Obstetric operations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B0FE-F5E2-664F-BACA-C3BF501F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2390503"/>
          </a:xfrm>
        </p:spPr>
        <p:txBody>
          <a:bodyPr>
            <a:normAutofit/>
          </a:bodyPr>
          <a:lstStyle/>
          <a:p>
            <a:r>
              <a:rPr lang="en-GB" dirty="0"/>
              <a:t>When would the delivery be indicated? 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8800" b="1" dirty="0"/>
              <a:t>Immediately</a:t>
            </a:r>
            <a:r>
              <a:rPr lang="en-GB" b="1" dirty="0"/>
              <a:t> </a:t>
            </a:r>
          </a:p>
        </p:txBody>
      </p:sp>
      <p:pic>
        <p:nvPicPr>
          <p:cNvPr id="7170" name="Picture 2" descr="Αποτέλεσμα εικόνας για cesearian section category">
            <a:extLst>
              <a:ext uri="{FF2B5EF4-FFF2-40B4-BE49-F238E27FC236}">
                <a16:creationId xmlns:a16="http://schemas.microsoft.com/office/drawing/2014/main" id="{00CFFE70-2EB5-5C4B-B5AF-9906D6FD5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4"/>
          <a:stretch/>
        </p:blipFill>
        <p:spPr bwMode="auto">
          <a:xfrm>
            <a:off x="3445328" y="4467497"/>
            <a:ext cx="4797335" cy="242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052-A2A6-E044-A888-79AFF1D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Obstetric operations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B0FE-F5E2-664F-BACA-C3BF501F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would delivery be affected? </a:t>
            </a:r>
          </a:p>
          <a:p>
            <a:endParaRPr lang="en-GB" dirty="0"/>
          </a:p>
          <a:p>
            <a:r>
              <a:rPr lang="en-GB" b="1" dirty="0"/>
              <a:t>Natural 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CS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69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F19E-F497-AB41-90E1-7F7F0F4FA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A7DB5-9818-B742-8B59-D11483B96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/>
              <a:t>Sally is 36 weeks in her first pregnancy, she has been having ‘low risk’ shared care. She attends her antenatal appointment and complains of feeling unwell. Her BP is 150/95 and she has proteinuria ++. </a:t>
            </a: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9535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052-A2A6-E044-A888-79AFF1D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Obstetric operations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B0FE-F5E2-664F-BACA-C3BF501F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is induction of labour performed?</a:t>
            </a:r>
          </a:p>
          <a:p>
            <a:endParaRPr lang="en-GB" dirty="0"/>
          </a:p>
          <a:p>
            <a:pPr lvl="1"/>
            <a:r>
              <a:rPr lang="en-GB" dirty="0"/>
              <a:t>Cervical ripening</a:t>
            </a:r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Induction of the contractions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994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5052-A2A6-E044-A888-79AFF1DE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Obstetric operations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DB0FE-F5E2-664F-BACA-C3BF501FB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Would anaesthesia in women with PET be altered? </a:t>
            </a:r>
          </a:p>
          <a:p>
            <a:endParaRPr lang="en-GB" dirty="0"/>
          </a:p>
          <a:p>
            <a:pPr lvl="1"/>
            <a:r>
              <a:rPr lang="en-GB" b="1" dirty="0"/>
              <a:t>Epidural or General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What is the difference between classical and lower segment Caesarean section? </a:t>
            </a:r>
          </a:p>
          <a:p>
            <a:endParaRPr lang="en-GB" dirty="0"/>
          </a:p>
        </p:txBody>
      </p:sp>
      <p:pic>
        <p:nvPicPr>
          <p:cNvPr id="8194" name="Picture 2" descr="Αποτέλεσμα εικόνας για classical and lower segment Caesarean section?">
            <a:extLst>
              <a:ext uri="{FF2B5EF4-FFF2-40B4-BE49-F238E27FC236}">
                <a16:creationId xmlns:a16="http://schemas.microsoft.com/office/drawing/2014/main" id="{A998485D-610E-0F44-BF1C-D768157AA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387350"/>
            <a:ext cx="81026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D4F5-AA87-6B40-BCDD-C1A1358DA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Antenatal carer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9DC7C-9334-1E4F-B0F0-EDFC765B1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How do we assess pregnancy risk at booking visit? 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Can you</a:t>
            </a:r>
            <a:r>
              <a:rPr lang="el-GR" b="1" dirty="0"/>
              <a:t>???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History 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Vital signs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Physical examination</a:t>
            </a:r>
          </a:p>
          <a:p>
            <a:pPr lvl="1">
              <a:lnSpc>
                <a:spcPct val="150000"/>
              </a:lnSpc>
            </a:pPr>
            <a:r>
              <a:rPr lang="en-GB" b="1" dirty="0"/>
              <a:t>Ultrasound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2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EDFC-B81B-3F4C-BAA2-C8FD2528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612" y="591136"/>
            <a:ext cx="8596668" cy="6604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History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93D7-4B3A-2C40-A5B7-8C9571D1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00471"/>
            <a:ext cx="9104340" cy="5066804"/>
          </a:xfrm>
        </p:spPr>
        <p:txBody>
          <a:bodyPr/>
          <a:lstStyle/>
          <a:p>
            <a:r>
              <a:rPr lang="en-GB" sz="2000" b="1" dirty="0">
                <a:solidFill>
                  <a:schemeClr val="tx1"/>
                </a:solidFill>
              </a:rPr>
              <a:t>Medical/obstetric history: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Personal and demographic information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Personal medical history, including immunizations; risk assessment for heritable disorders and substance use; infection history/exposure; and teratogen exposure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Past surgical history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Family medical history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Menstrual and </a:t>
            </a:r>
            <a:r>
              <a:rPr lang="en-GB" sz="1800" b="1" dirty="0" err="1">
                <a:solidFill>
                  <a:schemeClr val="tx1"/>
                </a:solidFill>
              </a:rPr>
              <a:t>gynecologic</a:t>
            </a:r>
            <a:r>
              <a:rPr lang="en-GB" sz="1800" b="1" dirty="0">
                <a:solidFill>
                  <a:schemeClr val="tx1"/>
                </a:solidFill>
              </a:rPr>
              <a:t> history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Past obstetric history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Travel to areas endemic for malaria, tuberculosis, Zika virus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Exposure to potentially toxic environmental agents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Psychosocial information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Current pregnancy history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4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2EDFC-B81B-3F4C-BAA2-C8FD2528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32" y="557682"/>
            <a:ext cx="8596668" cy="66040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Physical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893D7-4B3A-2C40-A5B7-8C9571D1E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1196"/>
            <a:ext cx="9104340" cy="5066804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tx1"/>
                </a:solidFill>
              </a:rPr>
              <a:t>Baseline blood pressure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chronic (</a:t>
            </a:r>
            <a:r>
              <a:rPr lang="en-GB" sz="1800" b="1" dirty="0" err="1">
                <a:solidFill>
                  <a:schemeClr val="tx1"/>
                </a:solidFill>
              </a:rPr>
              <a:t>preexisting</a:t>
            </a:r>
            <a:r>
              <a:rPr lang="en-GB" sz="1800" b="1" dirty="0">
                <a:solidFill>
                  <a:schemeClr val="tx1"/>
                </a:solidFill>
              </a:rPr>
              <a:t>) hypertension 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Weight and height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Calculating body mass index (BMI)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counselling about the appropriate amount of weight gain over the course of pregnancy.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A complete physical examination should be performed: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with special attention to uterine size and shape and evaluation of the adnexa. 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Scars</a:t>
            </a:r>
          </a:p>
          <a:p>
            <a:pPr lvl="1"/>
            <a:r>
              <a:rPr lang="en-GB" sz="1800" b="1" dirty="0">
                <a:solidFill>
                  <a:schemeClr val="tx1"/>
                </a:solidFill>
              </a:rPr>
              <a:t>Signs of abuse  </a:t>
            </a:r>
          </a:p>
          <a:p>
            <a:r>
              <a:rPr lang="en-GB" sz="2000" b="1" dirty="0">
                <a:solidFill>
                  <a:schemeClr val="tx1"/>
                </a:solidFill>
              </a:rPr>
              <a:t>When </a:t>
            </a:r>
            <a:r>
              <a:rPr lang="en-GB" sz="2000" b="1" dirty="0" err="1">
                <a:solidFill>
                  <a:schemeClr val="tx1"/>
                </a:solidFill>
              </a:rPr>
              <a:t>fetal</a:t>
            </a:r>
            <a:r>
              <a:rPr lang="en-GB" sz="2000" b="1" dirty="0">
                <a:solidFill>
                  <a:schemeClr val="tx1"/>
                </a:solidFill>
              </a:rPr>
              <a:t> cardiac activity is present, the </a:t>
            </a:r>
            <a:r>
              <a:rPr lang="en-GB" sz="2000" b="1" dirty="0" err="1">
                <a:solidFill>
                  <a:schemeClr val="tx1"/>
                </a:solidFill>
              </a:rPr>
              <a:t>fetal</a:t>
            </a:r>
            <a:r>
              <a:rPr lang="en-GB" sz="2000" b="1" dirty="0">
                <a:solidFill>
                  <a:schemeClr val="tx1"/>
                </a:solidFill>
              </a:rPr>
              <a:t> heart can usually be heard by 12 weeks of gestation using a hand-held Doppler ultrasound device. </a:t>
            </a:r>
          </a:p>
        </p:txBody>
      </p:sp>
    </p:spTree>
    <p:extLst>
      <p:ext uri="{BB962C8B-B14F-4D97-AF65-F5344CB8AC3E}">
        <p14:creationId xmlns:p14="http://schemas.microsoft.com/office/powerpoint/2010/main" val="3692330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CB88-F99D-BF46-8ECE-565F278A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73" y="764373"/>
            <a:ext cx="9922727" cy="1293028"/>
          </a:xfrm>
        </p:spPr>
        <p:txBody>
          <a:bodyPr>
            <a:normAutofit/>
          </a:bodyPr>
          <a:lstStyle/>
          <a:p>
            <a:r>
              <a:rPr lang="en-GB" dirty="0"/>
              <a:t>What would you check at each antenatal visit and why?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43CE-3CF3-9E43-B108-503030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In every visit</a:t>
            </a:r>
          </a:p>
          <a:p>
            <a:pPr lvl="1"/>
            <a:r>
              <a:rPr lang="en-GB" sz="3000" b="1" dirty="0"/>
              <a:t>Measurement of blood pressure   </a:t>
            </a:r>
          </a:p>
          <a:p>
            <a:pPr lvl="1"/>
            <a:r>
              <a:rPr lang="en-GB" sz="3000" b="1" dirty="0"/>
              <a:t>Measurement of weight</a:t>
            </a:r>
          </a:p>
          <a:p>
            <a:pPr lvl="1"/>
            <a:r>
              <a:rPr lang="en-GB" sz="3000" b="1" dirty="0"/>
              <a:t>Urine dipstick for protein</a:t>
            </a:r>
          </a:p>
          <a:p>
            <a:pPr lvl="1"/>
            <a:r>
              <a:rPr lang="en-GB" sz="3000" b="1" dirty="0"/>
              <a:t>Assessment of foetal growth</a:t>
            </a:r>
          </a:p>
          <a:p>
            <a:pPr lvl="1"/>
            <a:r>
              <a:rPr lang="en-GB" sz="3000" b="1" dirty="0"/>
              <a:t>Documentation of foetal heart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7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2CB88-F99D-BF46-8ECE-565F278A7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73" y="764373"/>
            <a:ext cx="9922727" cy="1293028"/>
          </a:xfrm>
        </p:spPr>
        <p:txBody>
          <a:bodyPr>
            <a:normAutofit fontScale="90000"/>
          </a:bodyPr>
          <a:lstStyle/>
          <a:p>
            <a:r>
              <a:rPr lang="en-GB" dirty="0"/>
              <a:t>Where would BP monitoring be performed – hospital or at home?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443CE-3CF3-9E43-B108-503030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In every visit</a:t>
            </a:r>
          </a:p>
          <a:p>
            <a:pPr lvl="1"/>
            <a:r>
              <a:rPr lang="en-GB" sz="3000" b="1" dirty="0"/>
              <a:t>Measurement of blood pressure   </a:t>
            </a:r>
          </a:p>
          <a:p>
            <a:pPr lvl="1"/>
            <a:r>
              <a:rPr lang="en-GB" sz="3000" b="1" dirty="0"/>
              <a:t>Measurement of weight</a:t>
            </a:r>
          </a:p>
          <a:p>
            <a:pPr lvl="1"/>
            <a:r>
              <a:rPr lang="en-GB" sz="3000" b="1" dirty="0"/>
              <a:t>Urine dipstick for protein</a:t>
            </a:r>
          </a:p>
          <a:p>
            <a:pPr lvl="1"/>
            <a:r>
              <a:rPr lang="en-GB" sz="3000" b="1" dirty="0"/>
              <a:t>Assessment of foetal growth</a:t>
            </a:r>
          </a:p>
          <a:p>
            <a:pPr lvl="1"/>
            <a:r>
              <a:rPr lang="en-GB" sz="3000" b="1" dirty="0"/>
              <a:t>Documentation of foetal heart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87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8277F-C130-1540-8CDC-987C70E0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Pregnancy hypertension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F67F9-B65F-484E-B314-B035B0C48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the classification of hypertension of pregnancy? </a:t>
            </a:r>
          </a:p>
          <a:p>
            <a:pPr lvl="1"/>
            <a:r>
              <a:rPr lang="en-GB" dirty="0"/>
              <a:t>1) chronic hypertension</a:t>
            </a:r>
          </a:p>
          <a:p>
            <a:pPr lvl="1"/>
            <a:r>
              <a:rPr lang="en-GB" dirty="0"/>
              <a:t>2) preeclampsia-eclampsia </a:t>
            </a:r>
          </a:p>
          <a:p>
            <a:pPr lvl="1"/>
            <a:r>
              <a:rPr lang="en-GB" dirty="0"/>
              <a:t>3) preeclampsia superimposed on chronic hypertension</a:t>
            </a:r>
          </a:p>
          <a:p>
            <a:pPr lvl="1"/>
            <a:r>
              <a:rPr lang="en-GB" dirty="0"/>
              <a:t>4) gestational hypertension </a:t>
            </a:r>
          </a:p>
          <a:p>
            <a:pPr lvl="2"/>
            <a:r>
              <a:rPr lang="en-GB" dirty="0"/>
              <a:t>transient hypertension of pregnancy or chronic hypertension identified in the latter half of pregnancy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488DFE-9CF9-B847-AD34-B0497C86288C}"/>
              </a:ext>
            </a:extLst>
          </p:cNvPr>
          <p:cNvSpPr/>
          <p:nvPr/>
        </p:nvSpPr>
        <p:spPr>
          <a:xfrm>
            <a:off x="0" y="6550223"/>
            <a:ext cx="114076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National High Blood Pressure  Education Program Working Group on High Blood Pressure in Pregnancy</a:t>
            </a:r>
          </a:p>
        </p:txBody>
      </p:sp>
    </p:spTree>
    <p:extLst>
      <p:ext uri="{BB962C8B-B14F-4D97-AF65-F5344CB8AC3E}">
        <p14:creationId xmlns:p14="http://schemas.microsoft.com/office/powerpoint/2010/main" val="326041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{6ED1B468-ED43-D440-BD19-D36068824A13}tf10001079</Template>
  <TotalTime>4614</TotalTime>
  <Words>1090</Words>
  <Application>Microsoft Macintosh PowerPoint</Application>
  <PresentationFormat>Widescreen</PresentationFormat>
  <Paragraphs>222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Vapor Trail</vt:lpstr>
      <vt:lpstr>Core Problem 3 – Pregnancy Complications </vt:lpstr>
      <vt:lpstr>PowerPoint Presentation</vt:lpstr>
      <vt:lpstr>PowerPoint Presentation</vt:lpstr>
      <vt:lpstr>Antenatal carer</vt:lpstr>
      <vt:lpstr>History</vt:lpstr>
      <vt:lpstr>Physical examination </vt:lpstr>
      <vt:lpstr>What would you check at each antenatal visit and why? </vt:lpstr>
      <vt:lpstr>Where would BP monitoring be performed – hospital or at home?  </vt:lpstr>
      <vt:lpstr>Pregnancy hypertension </vt:lpstr>
      <vt:lpstr>Pregnancy hypertension </vt:lpstr>
      <vt:lpstr>Preeclampsia</vt:lpstr>
      <vt:lpstr>PowerPoint Presentation</vt:lpstr>
      <vt:lpstr>Pregnancy hypertension </vt:lpstr>
      <vt:lpstr>Pregnancy hypertension </vt:lpstr>
      <vt:lpstr>Pregnancy hypertension </vt:lpstr>
      <vt:lpstr>Pregnancy hypertension </vt:lpstr>
      <vt:lpstr>Pregnancy hypertension </vt:lpstr>
      <vt:lpstr>Pregnancy hypertension </vt:lpstr>
      <vt:lpstr>Tests of fetal wellbeing </vt:lpstr>
      <vt:lpstr>Tests of fetal wellbeing </vt:lpstr>
      <vt:lpstr>Tests of fetal wellbeing </vt:lpstr>
      <vt:lpstr>CTG in 33weeks IUGR foetus</vt:lpstr>
      <vt:lpstr>PowerPoint Presentation</vt:lpstr>
      <vt:lpstr>Antepartum haemorrhage </vt:lpstr>
      <vt:lpstr>Antepartum haemorrhage </vt:lpstr>
      <vt:lpstr>Antepartum haemorrhage </vt:lpstr>
      <vt:lpstr>Antepartum haemorrhage </vt:lpstr>
      <vt:lpstr>Obstetric operations </vt:lpstr>
      <vt:lpstr>Obstetric operations </vt:lpstr>
      <vt:lpstr>Obstetric operations </vt:lpstr>
      <vt:lpstr>Obstetric operations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Problem 3 – Pregnancy Complications </dc:title>
  <dc:creator>Microsoft Office User</dc:creator>
  <cp:lastModifiedBy>Dionysios Vaidakis</cp:lastModifiedBy>
  <cp:revision>19</cp:revision>
  <dcterms:created xsi:type="dcterms:W3CDTF">2021-02-14T14:48:55Z</dcterms:created>
  <dcterms:modified xsi:type="dcterms:W3CDTF">2022-10-18T09:17:39Z</dcterms:modified>
</cp:coreProperties>
</file>