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6" r:id="rId6"/>
    <p:sldId id="265" r:id="rId7"/>
    <p:sldId id="264" r:id="rId8"/>
    <p:sldId id="260" r:id="rId9"/>
    <p:sldId id="290" r:id="rId10"/>
    <p:sldId id="287" r:id="rId11"/>
    <p:sldId id="291" r:id="rId12"/>
    <p:sldId id="288" r:id="rId13"/>
    <p:sldId id="262" r:id="rId14"/>
    <p:sldId id="292" r:id="rId15"/>
    <p:sldId id="261" r:id="rId16"/>
    <p:sldId id="293" r:id="rId17"/>
    <p:sldId id="295" r:id="rId18"/>
    <p:sldId id="300" r:id="rId19"/>
    <p:sldId id="298" r:id="rId20"/>
    <p:sldId id="299" r:id="rId21"/>
    <p:sldId id="297" r:id="rId22"/>
    <p:sldId id="296" r:id="rId23"/>
    <p:sldId id="26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59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44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2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1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4865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762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62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561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222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99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42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8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78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56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1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40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93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6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82954-A11E-414D-9722-60F0327691AE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2EFE-AAC1-CA43-9043-9FC63D290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38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hs.uk/conditions/stillbirth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njoined_twins" TargetMode="External"/><Relationship Id="rId2" Type="http://schemas.openxmlformats.org/officeDocument/2006/relationships/hyperlink" Target="https://en.wikipedia.org/wiki/Monoamniotic_twin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Monochorionic_twins" TargetMode="External"/><Relationship Id="rId4" Type="http://schemas.openxmlformats.org/officeDocument/2006/relationships/hyperlink" Target="https://en.wikipedia.org/wiki/Fertilization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2A9F9-3DE9-4B4C-8C1B-EA88FCBCB5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Core Problem 2 – Prenatal Screening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6B150-74D3-CA44-ADF2-7423EEEB42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031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B0771-01B1-2043-9C33-F3EF565C6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044" y="764373"/>
            <a:ext cx="10332156" cy="1293028"/>
          </a:xfrm>
        </p:spPr>
        <p:txBody>
          <a:bodyPr>
            <a:normAutofit/>
          </a:bodyPr>
          <a:lstStyle/>
          <a:p>
            <a:r>
              <a:rPr lang="en-GB" dirty="0"/>
              <a:t>the value of routine anomaly scan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AF6A6-9B40-7345-98C1-E4F23CD8C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Fetal</a:t>
            </a:r>
            <a:r>
              <a:rPr lang="en-GB" dirty="0"/>
              <a:t> number, including number of amnionic sacs and chorionic sacs for multiple gestations</a:t>
            </a:r>
          </a:p>
          <a:p>
            <a:r>
              <a:rPr lang="en-GB" dirty="0" err="1"/>
              <a:t>Fetal</a:t>
            </a:r>
            <a:r>
              <a:rPr lang="en-GB" dirty="0"/>
              <a:t> cardiac activity</a:t>
            </a:r>
          </a:p>
          <a:p>
            <a:r>
              <a:rPr lang="en-GB" dirty="0" err="1"/>
              <a:t>Fetal</a:t>
            </a:r>
            <a:r>
              <a:rPr lang="en-GB" dirty="0"/>
              <a:t> position relative to the uterus and cervix</a:t>
            </a:r>
          </a:p>
          <a:p>
            <a:r>
              <a:rPr lang="en-GB" dirty="0"/>
              <a:t>Location and appearance of the placenta, including site of umbilical cord insertion</a:t>
            </a:r>
          </a:p>
          <a:p>
            <a:r>
              <a:rPr lang="en-GB" dirty="0"/>
              <a:t>Amnionic fluid volume</a:t>
            </a:r>
          </a:p>
          <a:p>
            <a:r>
              <a:rPr lang="en-GB" dirty="0"/>
              <a:t>Gestational age assessment</a:t>
            </a:r>
          </a:p>
          <a:p>
            <a:r>
              <a:rPr lang="en-GB" dirty="0" err="1"/>
              <a:t>Fetal</a:t>
            </a:r>
            <a:r>
              <a:rPr lang="en-GB" dirty="0"/>
              <a:t> weight estimation</a:t>
            </a:r>
          </a:p>
          <a:p>
            <a:r>
              <a:rPr lang="en-GB" dirty="0" err="1"/>
              <a:t>Fetal</a:t>
            </a:r>
            <a:r>
              <a:rPr lang="en-GB" dirty="0"/>
              <a:t> anatomical survey</a:t>
            </a:r>
          </a:p>
          <a:p>
            <a:r>
              <a:rPr lang="en-GB" dirty="0"/>
              <a:t>Evaluation of the maternal uterus, ovaries, and bladder when appropriate</a:t>
            </a:r>
          </a:p>
          <a:p>
            <a:r>
              <a:rPr lang="en-GB" dirty="0"/>
              <a:t>Placenta location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482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64CA-0700-3649-A5EF-D08D8F76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755" y="2782486"/>
            <a:ext cx="10230556" cy="1293028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What is the value of prenatal detection of congenital defects?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EFB21-D5F4-0842-9989-B182C9737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369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2EDFC-B81B-3F4C-BAA2-C8FD2528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332" y="644359"/>
            <a:ext cx="8596668" cy="660400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2</a:t>
            </a:r>
            <a:r>
              <a:rPr lang="en-GB" b="1" baseline="30000" dirty="0">
                <a:solidFill>
                  <a:schemeClr val="tx1"/>
                </a:solidFill>
              </a:rPr>
              <a:t>nd</a:t>
            </a:r>
            <a:r>
              <a:rPr lang="en-GB" b="1" dirty="0">
                <a:solidFill>
                  <a:schemeClr val="tx1"/>
                </a:solidFill>
              </a:rPr>
              <a:t> trimester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893D7-4B3A-2C40-A5B7-8C9571D1E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756" y="1817488"/>
            <a:ext cx="9104340" cy="5066804"/>
          </a:xfrm>
        </p:spPr>
        <p:txBody>
          <a:bodyPr>
            <a:normAutofit/>
          </a:bodyPr>
          <a:lstStyle/>
          <a:p>
            <a:endParaRPr lang="en-GB" sz="2800" b="1" dirty="0">
              <a:solidFill>
                <a:schemeClr val="tx1"/>
              </a:solidFill>
            </a:endParaRPr>
          </a:p>
          <a:p>
            <a:r>
              <a:rPr lang="en-GB" sz="2800" b="1" dirty="0">
                <a:solidFill>
                  <a:schemeClr val="tx1"/>
                </a:solidFill>
              </a:rPr>
              <a:t>24 to 28 weeks of gestation</a:t>
            </a:r>
          </a:p>
          <a:p>
            <a:pPr lvl="1"/>
            <a:r>
              <a:rPr lang="en-GB" sz="2400" b="1" dirty="0">
                <a:solidFill>
                  <a:schemeClr val="tx1"/>
                </a:solidFill>
              </a:rPr>
              <a:t>Administer anti-D immune globulin to </a:t>
            </a:r>
            <a:r>
              <a:rPr lang="en-GB" sz="2400" b="1" dirty="0" err="1">
                <a:solidFill>
                  <a:schemeClr val="tx1"/>
                </a:solidFill>
              </a:rPr>
              <a:t>RhD</a:t>
            </a:r>
            <a:r>
              <a:rPr lang="en-GB" sz="2400" b="1" dirty="0">
                <a:solidFill>
                  <a:schemeClr val="tx1"/>
                </a:solidFill>
              </a:rPr>
              <a:t>-negative women</a:t>
            </a:r>
          </a:p>
        </p:txBody>
      </p:sp>
    </p:spTree>
    <p:extLst>
      <p:ext uri="{BB962C8B-B14F-4D97-AF65-F5344CB8AC3E}">
        <p14:creationId xmlns:p14="http://schemas.microsoft.com/office/powerpoint/2010/main" val="3367230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C8172-E455-F843-AEDA-9DF69310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Rhesus iso-immunisation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17B53-1A6D-4C49-A3C5-97C5CF75C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consequences of incompatibility of the rhesus antigen between the mother and the </a:t>
            </a:r>
            <a:r>
              <a:rPr lang="en-GB" dirty="0" err="1"/>
              <a:t>fetus</a:t>
            </a:r>
            <a:r>
              <a:rPr lang="en-GB" dirty="0"/>
              <a:t>? </a:t>
            </a:r>
          </a:p>
          <a:p>
            <a:endParaRPr lang="en-GB" dirty="0"/>
          </a:p>
          <a:p>
            <a:pPr lvl="1"/>
            <a:r>
              <a:rPr lang="en-GB" dirty="0"/>
              <a:t>Rhesus disease only happens when the mother has rhesus negative blood (</a:t>
            </a:r>
            <a:r>
              <a:rPr lang="en-GB" dirty="0" err="1"/>
              <a:t>RhD</a:t>
            </a:r>
            <a:r>
              <a:rPr lang="en-GB" dirty="0"/>
              <a:t> negative) and the baby in her womb has rhesus positive blood (</a:t>
            </a:r>
            <a:r>
              <a:rPr lang="en-GB" dirty="0" err="1"/>
              <a:t>RhD</a:t>
            </a:r>
            <a:r>
              <a:rPr lang="en-GB" dirty="0"/>
              <a:t> positive). </a:t>
            </a:r>
          </a:p>
          <a:p>
            <a:pPr lvl="1"/>
            <a:r>
              <a:rPr lang="en-GB" dirty="0"/>
              <a:t>The mother must have also been previously sensitised to </a:t>
            </a:r>
            <a:r>
              <a:rPr lang="en-GB" dirty="0" err="1"/>
              <a:t>RhD</a:t>
            </a:r>
            <a:r>
              <a:rPr lang="en-GB" dirty="0"/>
              <a:t> positive blood.</a:t>
            </a:r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704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C8172-E455-F843-AEDA-9DF69310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Rhesus iso-immunisation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17B53-1A6D-4C49-A3C5-97C5CF75C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77173"/>
          </a:xfrm>
        </p:spPr>
        <p:txBody>
          <a:bodyPr>
            <a:normAutofit/>
          </a:bodyPr>
          <a:lstStyle/>
          <a:p>
            <a:r>
              <a:rPr lang="en-GB" dirty="0"/>
              <a:t>What prenatal and postnatal problems can rhesus disease produce? </a:t>
            </a:r>
          </a:p>
          <a:p>
            <a:endParaRPr lang="en-GB" dirty="0"/>
          </a:p>
          <a:p>
            <a:pPr lvl="1"/>
            <a:r>
              <a:rPr lang="en-GB" dirty="0"/>
              <a:t>If rhesus disease is left untreated, </a:t>
            </a:r>
          </a:p>
          <a:p>
            <a:pPr lvl="2"/>
            <a:r>
              <a:rPr lang="en-GB" dirty="0">
                <a:hlinkClick r:id="rId2"/>
              </a:rPr>
              <a:t>Stillbirth</a:t>
            </a:r>
            <a:endParaRPr lang="en-GB" dirty="0"/>
          </a:p>
          <a:p>
            <a:pPr lvl="2"/>
            <a:r>
              <a:rPr lang="en-GB" dirty="0"/>
              <a:t>foetal hydrops</a:t>
            </a:r>
          </a:p>
          <a:p>
            <a:pPr lvl="2"/>
            <a:r>
              <a:rPr lang="en-GB" dirty="0"/>
              <a:t>Haemolytic anaemia</a:t>
            </a:r>
          </a:p>
          <a:p>
            <a:pPr lvl="2"/>
            <a:r>
              <a:rPr lang="en-GB" dirty="0"/>
              <a:t>brain damage</a:t>
            </a:r>
          </a:p>
          <a:p>
            <a:pPr lvl="2"/>
            <a:r>
              <a:rPr lang="en-GB" dirty="0"/>
              <a:t>learning difficulties</a:t>
            </a:r>
          </a:p>
          <a:p>
            <a:pPr lvl="2"/>
            <a:r>
              <a:rPr lang="en-GB" dirty="0"/>
              <a:t>However, treatment is usually effective and these problems are uncommon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preventive measures can help reduce maternal sensitisation?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25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1EDE-35B4-CD44-BFAB-A69DDBD6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Twin pregnancy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36DF6-95F9-DE44-B99B-145D549D0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/>
          <a:lstStyle/>
          <a:p>
            <a:r>
              <a:rPr lang="en-GB" dirty="0"/>
              <a:t>Discuss the importance of determining </a:t>
            </a:r>
            <a:r>
              <a:rPr lang="en-GB" dirty="0" err="1"/>
              <a:t>chorionicity</a:t>
            </a:r>
            <a:r>
              <a:rPr lang="en-GB" dirty="0"/>
              <a:t> in twins.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is screening and diagnosis modified in twin pregnancy?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is antenatal care different in twin pregnancy?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Discuss the timing and management of delivery in twins.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39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8AD2777A-2430-BE4F-99C1-6536B85E1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961" y="1636410"/>
            <a:ext cx="7129462" cy="489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307B1B8-59B5-F942-8F57-D336763071DD}"/>
              </a:ext>
            </a:extLst>
          </p:cNvPr>
          <p:cNvSpPr/>
          <p:nvPr/>
        </p:nvSpPr>
        <p:spPr>
          <a:xfrm>
            <a:off x="4849925" y="512423"/>
            <a:ext cx="7342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Importance of determining </a:t>
            </a:r>
            <a:r>
              <a:rPr lang="en-GB" sz="2400" b="1" dirty="0" err="1"/>
              <a:t>chorionicity</a:t>
            </a:r>
            <a:r>
              <a:rPr lang="en-GB" sz="2400" b="1" dirty="0"/>
              <a:t> in twins </a:t>
            </a:r>
          </a:p>
        </p:txBody>
      </p:sp>
    </p:spTree>
    <p:extLst>
      <p:ext uri="{BB962C8B-B14F-4D97-AF65-F5344CB8AC3E}">
        <p14:creationId xmlns:p14="http://schemas.microsoft.com/office/powerpoint/2010/main" val="1049514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779D21-150A-7741-B8FA-5EFD622C9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949805"/>
              </p:ext>
            </p:extLst>
          </p:nvPr>
        </p:nvGraphicFramePr>
        <p:xfrm>
          <a:off x="879123" y="3379138"/>
          <a:ext cx="10817578" cy="1482880"/>
        </p:xfrm>
        <a:graphic>
          <a:graphicData uri="http://schemas.openxmlformats.org/drawingml/2006/table">
            <a:tbl>
              <a:tblPr/>
              <a:tblGrid>
                <a:gridCol w="2696174">
                  <a:extLst>
                    <a:ext uri="{9D8B030D-6E8A-4147-A177-3AD203B41FA5}">
                      <a16:colId xmlns:a16="http://schemas.microsoft.com/office/drawing/2014/main" val="2537945524"/>
                    </a:ext>
                  </a:extLst>
                </a:gridCol>
                <a:gridCol w="8121404">
                  <a:extLst>
                    <a:ext uri="{9D8B030D-6E8A-4147-A177-3AD203B41FA5}">
                      <a16:colId xmlns:a16="http://schemas.microsoft.com/office/drawing/2014/main" val="268288423"/>
                    </a:ext>
                  </a:extLst>
                </a:gridCol>
              </a:tblGrid>
              <a:tr h="933218">
                <a:tc>
                  <a:txBody>
                    <a:bodyPr/>
                    <a:lstStyle/>
                    <a:p>
                      <a:r>
                        <a:rPr lang="en-GB" sz="1400" u="none" strike="noStrike" dirty="0">
                          <a:solidFill>
                            <a:srgbClr val="0B0080"/>
                          </a:solidFill>
                          <a:effectLst/>
                          <a:hlinkClick r:id="rId2" tooltip="Monoamniotic twins"/>
                        </a:rPr>
                        <a:t>Monochorionic-Monoamniotic</a:t>
                      </a:r>
                      <a:endParaRPr lang="en-GB" sz="1400" dirty="0">
                        <a:effectLst/>
                      </a:endParaRPr>
                    </a:p>
                  </a:txBody>
                  <a:tcPr marL="19631" marR="19631" marT="9815" marB="981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Monoamniotic twins occur when the split takes place after the ninth day after fertilization.</a:t>
                      </a:r>
                    </a:p>
                  </a:txBody>
                  <a:tcPr marL="19631" marR="19631" marT="9815" marB="981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096264"/>
                  </a:ext>
                </a:extLst>
              </a:tr>
              <a:tr h="549662">
                <a:tc>
                  <a:txBody>
                    <a:bodyPr/>
                    <a:lstStyle/>
                    <a:p>
                      <a:r>
                        <a:rPr lang="en-GB" sz="1400" u="none" strike="noStrike">
                          <a:solidFill>
                            <a:srgbClr val="0B0080"/>
                          </a:solidFill>
                          <a:effectLst/>
                          <a:hlinkClick r:id="rId3" tooltip="Conjoined twins"/>
                        </a:rPr>
                        <a:t>Conjoined twins</a:t>
                      </a:r>
                      <a:endParaRPr lang="en-GB" sz="1400">
                        <a:effectLst/>
                      </a:endParaRPr>
                    </a:p>
                  </a:txBody>
                  <a:tcPr marL="19631" marR="19631" marT="9815" marB="981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If the division of the zygote occurs later than the 12 days then </a:t>
                      </a:r>
                      <a:r>
                        <a:rPr lang="en-GB" sz="1400" u="none" strike="noStrike" dirty="0">
                          <a:solidFill>
                            <a:srgbClr val="0B0080"/>
                          </a:solidFill>
                          <a:effectLst/>
                          <a:hlinkClick r:id="rId3" tooltip="Conjoined twins"/>
                        </a:rPr>
                        <a:t>conjoined twins</a:t>
                      </a:r>
                      <a:r>
                        <a:rPr lang="en-GB" sz="1400" dirty="0">
                          <a:effectLst/>
                        </a:rPr>
                        <a:t> are usually the result.</a:t>
                      </a:r>
                    </a:p>
                  </a:txBody>
                  <a:tcPr marL="19631" marR="19631" marT="9815" marB="981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751703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978B2D97-7CD1-7146-9041-01F4EFFD8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822787"/>
              </p:ext>
            </p:extLst>
          </p:nvPr>
        </p:nvGraphicFramePr>
        <p:xfrm>
          <a:off x="879123" y="1673291"/>
          <a:ext cx="10817578" cy="1810937"/>
        </p:xfrm>
        <a:graphic>
          <a:graphicData uri="http://schemas.openxmlformats.org/drawingml/2006/table">
            <a:tbl>
              <a:tblPr/>
              <a:tblGrid>
                <a:gridCol w="2696174">
                  <a:extLst>
                    <a:ext uri="{9D8B030D-6E8A-4147-A177-3AD203B41FA5}">
                      <a16:colId xmlns:a16="http://schemas.microsoft.com/office/drawing/2014/main" val="3521115496"/>
                    </a:ext>
                  </a:extLst>
                </a:gridCol>
                <a:gridCol w="8121404">
                  <a:extLst>
                    <a:ext uri="{9D8B030D-6E8A-4147-A177-3AD203B41FA5}">
                      <a16:colId xmlns:a16="http://schemas.microsoft.com/office/drawing/2014/main" val="3184878227"/>
                    </a:ext>
                  </a:extLst>
                </a:gridCol>
              </a:tblGrid>
              <a:tr h="731243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Dichorionic-Diamniotic</a:t>
                      </a:r>
                    </a:p>
                  </a:txBody>
                  <a:tcPr marL="19631" marR="19631" marT="9815" marB="981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Dichorionic-Diamniotic twins form when splitting takes place by the third day after </a:t>
                      </a:r>
                      <a:r>
                        <a:rPr lang="en-GB" sz="1400" u="none" strike="noStrike" dirty="0">
                          <a:solidFill>
                            <a:srgbClr val="0B0080"/>
                          </a:solidFill>
                          <a:effectLst/>
                          <a:hlinkClick r:id="rId4" tooltip="Fertilization"/>
                        </a:rPr>
                        <a:t>fertilization</a:t>
                      </a:r>
                      <a:r>
                        <a:rPr lang="en-GB" sz="1400" dirty="0">
                          <a:effectLst/>
                        </a:rPr>
                        <a:t>.</a:t>
                      </a:r>
                    </a:p>
                  </a:txBody>
                  <a:tcPr marL="19631" marR="19631" marT="9815" marB="981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113470"/>
                  </a:ext>
                </a:extLst>
              </a:tr>
              <a:tr h="1079694">
                <a:tc>
                  <a:txBody>
                    <a:bodyPr/>
                    <a:lstStyle/>
                    <a:p>
                      <a:r>
                        <a:rPr lang="en-GB" sz="1400" u="none" strike="noStrike" dirty="0">
                          <a:solidFill>
                            <a:srgbClr val="0B0080"/>
                          </a:solidFill>
                          <a:effectLst/>
                          <a:hlinkClick r:id="rId5" tooltip="Monochorionic twins"/>
                        </a:rPr>
                        <a:t>Monochorionic-Diamniotic</a:t>
                      </a:r>
                      <a:endParaRPr lang="en-GB" sz="1400" dirty="0">
                        <a:effectLst/>
                      </a:endParaRPr>
                    </a:p>
                  </a:txBody>
                  <a:tcPr marL="19631" marR="19631" marT="9815" marB="981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Days 4-8</a:t>
                      </a:r>
                    </a:p>
                  </a:txBody>
                  <a:tcPr marL="19631" marR="19631" marT="9815" marB="981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31812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EDF29E07-1FC5-604D-9A48-C4CA90C120D5}"/>
              </a:ext>
            </a:extLst>
          </p:cNvPr>
          <p:cNvSpPr/>
          <p:nvPr/>
        </p:nvSpPr>
        <p:spPr>
          <a:xfrm>
            <a:off x="3002844" y="712590"/>
            <a:ext cx="90085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Discuss the importance of determining </a:t>
            </a:r>
            <a:r>
              <a:rPr lang="en-GB" sz="2400" b="1" dirty="0" err="1"/>
              <a:t>chorionicity</a:t>
            </a:r>
            <a:r>
              <a:rPr lang="en-GB" sz="2400" b="1" dirty="0"/>
              <a:t> in twins </a:t>
            </a:r>
          </a:p>
        </p:txBody>
      </p:sp>
    </p:spTree>
    <p:extLst>
      <p:ext uri="{BB962C8B-B14F-4D97-AF65-F5344CB8AC3E}">
        <p14:creationId xmlns:p14="http://schemas.microsoft.com/office/powerpoint/2010/main" val="3932356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E569D-E953-D34F-8C5B-F295F5EEA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D8B2-B8FA-7D4D-91B1-7319388AB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Αποτέλεσμα εικόνας για Monochorionic-Monoamniotic">
            <a:extLst>
              <a:ext uri="{FF2B5EF4-FFF2-40B4-BE49-F238E27FC236}">
                <a16:creationId xmlns:a16="http://schemas.microsoft.com/office/drawing/2014/main" id="{96C9468E-81C4-264D-B9F2-B211DA55F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822" y="-21604"/>
            <a:ext cx="7089422" cy="6901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202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DE62E-5C06-6C4A-8F33-8669682F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C5E2C-8606-8F45-BE9B-2A2CAA8CF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Αποτέλεσμα εικόνας για Dichorionic-Diamniotic">
            <a:extLst>
              <a:ext uri="{FF2B5EF4-FFF2-40B4-BE49-F238E27FC236}">
                <a16:creationId xmlns:a16="http://schemas.microsoft.com/office/drawing/2014/main" id="{C2FEFED4-8D0C-5941-B16C-344E63D60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9" y="90693"/>
            <a:ext cx="8297333" cy="621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831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707C7-6FB5-D541-86A8-9DA3E0A03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1BE63-737E-3640-826D-747D80A01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b="1" dirty="0"/>
              <a:t>Chromosome abnormalities </a:t>
            </a:r>
            <a:endParaRPr lang="en-GB" sz="2400" dirty="0"/>
          </a:p>
          <a:p>
            <a:r>
              <a:rPr lang="en-GB" sz="2400" b="1" dirty="0"/>
              <a:t>Single gene defects </a:t>
            </a:r>
            <a:endParaRPr lang="en-GB" sz="2400" dirty="0"/>
          </a:p>
          <a:p>
            <a:r>
              <a:rPr lang="en-GB" sz="2400" b="1" dirty="0"/>
              <a:t>Anatomical defects </a:t>
            </a:r>
            <a:endParaRPr lang="en-GB" sz="2400" dirty="0"/>
          </a:p>
          <a:p>
            <a:r>
              <a:rPr lang="en-GB" sz="2400" b="1" dirty="0"/>
              <a:t>Rhesus iso-immunisation </a:t>
            </a:r>
            <a:endParaRPr lang="en-GB" sz="2400" dirty="0"/>
          </a:p>
          <a:p>
            <a:r>
              <a:rPr lang="en-GB" sz="2400" b="1" dirty="0"/>
              <a:t>Twin pregnancy </a:t>
            </a:r>
            <a:endParaRPr lang="en-GB" sz="2400" dirty="0"/>
          </a:p>
          <a:p>
            <a:r>
              <a:rPr lang="en-GB" sz="2400" b="1" dirty="0"/>
              <a:t>Obstetric operations </a:t>
            </a: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61895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6D6FF-AEF4-BA4D-A83B-B451B05B1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A887C-BBAC-7046-ACC5-6E4EDBF55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Αποτέλεσμα εικόνας για Monochorionic-Diamniotic">
            <a:extLst>
              <a:ext uri="{FF2B5EF4-FFF2-40B4-BE49-F238E27FC236}">
                <a16:creationId xmlns:a16="http://schemas.microsoft.com/office/drawing/2014/main" id="{6B6517C3-5CAC-8045-96D9-675E4E56E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0"/>
            <a:ext cx="91519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425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1EDE-35B4-CD44-BFAB-A69DDBD6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Twin pregnancy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36DF6-95F9-DE44-B99B-145D549D0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/>
          </a:bodyPr>
          <a:lstStyle/>
          <a:p>
            <a:r>
              <a:rPr lang="en-GB" dirty="0"/>
              <a:t>How is screening and diagnosis modified in twin pregnancy? </a:t>
            </a:r>
          </a:p>
          <a:p>
            <a:pPr lvl="1"/>
            <a:r>
              <a:rPr lang="en-GB" dirty="0"/>
              <a:t>Ultrasound</a:t>
            </a:r>
          </a:p>
          <a:p>
            <a:pPr lvl="1"/>
            <a:r>
              <a:rPr lang="en-GB" dirty="0"/>
              <a:t>Chromosomal defects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is antenatal care different in twin pregnancy? </a:t>
            </a:r>
          </a:p>
          <a:p>
            <a:pPr lvl="1"/>
            <a:r>
              <a:rPr lang="en-GB" dirty="0"/>
              <a:t>Closer follow up after 26 week</a:t>
            </a:r>
          </a:p>
          <a:p>
            <a:pPr lvl="2"/>
            <a:r>
              <a:rPr lang="en-GB" dirty="0"/>
              <a:t>Growth deference between the twins  </a:t>
            </a:r>
          </a:p>
          <a:p>
            <a:pPr lvl="2"/>
            <a:r>
              <a:rPr lang="en-GB" dirty="0"/>
              <a:t>TTTS</a:t>
            </a:r>
          </a:p>
          <a:p>
            <a:pPr lvl="1"/>
            <a:r>
              <a:rPr lang="en-GB" dirty="0"/>
              <a:t>Preterm delivery</a:t>
            </a:r>
          </a:p>
          <a:p>
            <a:pPr lvl="2"/>
            <a:r>
              <a:rPr lang="en-GB" dirty="0"/>
              <a:t>Cervical length </a:t>
            </a:r>
          </a:p>
        </p:txBody>
      </p:sp>
    </p:spTree>
    <p:extLst>
      <p:ext uri="{BB962C8B-B14F-4D97-AF65-F5344CB8AC3E}">
        <p14:creationId xmlns:p14="http://schemas.microsoft.com/office/powerpoint/2010/main" val="32599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1EDE-35B4-CD44-BFAB-A69DDBD6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Twin pregnancy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36DF6-95F9-DE44-B99B-145D549D0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312160"/>
            <a:ext cx="10820400" cy="19145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/>
              <a:t>Timing and management of delivery in twins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909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A910A-4714-EE4D-BDB1-716014875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Obstetric operations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B83AE-9E8B-074E-9455-F0E33E852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What is legally required before a termination can be performed?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can termination of pregnancy be performed? </a:t>
            </a:r>
          </a:p>
          <a:p>
            <a:pPr lvl="1"/>
            <a:r>
              <a:rPr lang="en-GB" dirty="0"/>
              <a:t>Chemical </a:t>
            </a:r>
          </a:p>
          <a:p>
            <a:pPr lvl="1"/>
            <a:r>
              <a:rPr lang="en-GB" dirty="0"/>
              <a:t>Surgical </a:t>
            </a:r>
          </a:p>
          <a:p>
            <a:endParaRPr lang="en-GB" dirty="0"/>
          </a:p>
          <a:p>
            <a:r>
              <a:rPr lang="en-GB" dirty="0"/>
              <a:t>What are the complications of termination of pregnancy? </a:t>
            </a:r>
          </a:p>
          <a:p>
            <a:pPr lvl="1"/>
            <a:r>
              <a:rPr lang="en-GB" dirty="0"/>
              <a:t>Infection</a:t>
            </a:r>
          </a:p>
          <a:p>
            <a:pPr lvl="1"/>
            <a:r>
              <a:rPr lang="en-GB" dirty="0"/>
              <a:t>Perforation</a:t>
            </a:r>
          </a:p>
          <a:p>
            <a:pPr lvl="1"/>
            <a:r>
              <a:rPr lang="en-GB" dirty="0"/>
              <a:t>Haemorrhage </a:t>
            </a:r>
          </a:p>
          <a:p>
            <a:pPr lvl="1"/>
            <a:r>
              <a:rPr lang="en-GB" dirty="0"/>
              <a:t>Infertility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37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50DAB-1D7B-2A48-95DB-5E278B777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89B4A-E946-4145-9E86-21BF6D491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3200" b="1" dirty="0"/>
              <a:t>Katherine is 34 years old and 11 weeks pregnant for the first time. An early ultrasound diagnosed twins. She is worried about chromosomal problems and requests prenatal screening. 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67568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6CEDB-C7B5-C649-A24D-680B31290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Chromosomal abnormalities vs single gene defects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25E42-2D10-6942-A0E9-E8650C54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5296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Discuss differences between chromosomal abnormalities and single gene defects. </a:t>
            </a:r>
          </a:p>
          <a:p>
            <a:endParaRPr lang="en-GB" dirty="0"/>
          </a:p>
          <a:p>
            <a:pPr lvl="1"/>
            <a:r>
              <a:rPr lang="en-GB" dirty="0"/>
              <a:t>one chromosome contains thousands of genes. </a:t>
            </a:r>
          </a:p>
          <a:p>
            <a:pPr lvl="1"/>
            <a:r>
              <a:rPr lang="en-GB" dirty="0"/>
              <a:t>A person can have normal chromosomes in number and structure, but still have a disease or condition caused by a mutation in one or more of the genes on the chromosomes. </a:t>
            </a:r>
          </a:p>
          <a:p>
            <a:pPr lvl="1"/>
            <a:r>
              <a:rPr lang="en-GB" dirty="0"/>
              <a:t>A single gene defect usually does not cause the chromosome structure or number to be abnormal.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13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A40F6-52ED-DD47-819C-7AED65D72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single gene defects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FFB87-C52C-3A45-997E-ED3EC17E8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GB" b="1" dirty="0"/>
              <a:t>1.1Autosomal dominant</a:t>
            </a:r>
          </a:p>
          <a:p>
            <a:endParaRPr lang="en-GB" b="1" dirty="0"/>
          </a:p>
          <a:p>
            <a:pPr lvl="1"/>
            <a:r>
              <a:rPr lang="en-GB" b="1" dirty="0"/>
              <a:t>1.2Autosomal recessive</a:t>
            </a:r>
          </a:p>
          <a:p>
            <a:endParaRPr lang="en-GB" b="1" dirty="0"/>
          </a:p>
          <a:p>
            <a:pPr lvl="1"/>
            <a:r>
              <a:rPr lang="en-GB" b="1" dirty="0"/>
              <a:t>1.3X-linked dominant</a:t>
            </a:r>
          </a:p>
          <a:p>
            <a:endParaRPr lang="en-GB" b="1" dirty="0"/>
          </a:p>
          <a:p>
            <a:pPr lvl="1"/>
            <a:r>
              <a:rPr lang="en-GB" b="1" dirty="0"/>
              <a:t>1.4X-linked recessive</a:t>
            </a:r>
          </a:p>
          <a:p>
            <a:endParaRPr lang="en-GB" b="1" dirty="0"/>
          </a:p>
          <a:p>
            <a:pPr lvl="1"/>
            <a:r>
              <a:rPr lang="en-GB" b="1" dirty="0"/>
              <a:t>1.5Y-linked</a:t>
            </a:r>
          </a:p>
          <a:p>
            <a:endParaRPr lang="en-GB" b="1" dirty="0"/>
          </a:p>
          <a:p>
            <a:pPr lvl="1"/>
            <a:r>
              <a:rPr lang="en-GB" b="1" dirty="0"/>
              <a:t>1.6Mitochondrial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30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37F72-FA80-194A-AEFB-BD4CAFE2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examples of these defects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1FA7A-08A9-D842-A216-110C433A4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049" y="1981016"/>
            <a:ext cx="3573966" cy="4808406"/>
          </a:xfrm>
        </p:spPr>
        <p:txBody>
          <a:bodyPr>
            <a:normAutofit/>
          </a:bodyPr>
          <a:lstStyle/>
          <a:p>
            <a:r>
              <a:rPr lang="en-GB" dirty="0"/>
              <a:t>Trisomy 21 </a:t>
            </a:r>
          </a:p>
          <a:p>
            <a:pPr lvl="1"/>
            <a:r>
              <a:rPr lang="en-GB" dirty="0" err="1"/>
              <a:t>ChA</a:t>
            </a:r>
            <a:endParaRPr lang="en-GB" dirty="0"/>
          </a:p>
          <a:p>
            <a:r>
              <a:rPr lang="en-GB" dirty="0"/>
              <a:t>Turner  </a:t>
            </a:r>
          </a:p>
          <a:p>
            <a:pPr lvl="1"/>
            <a:r>
              <a:rPr lang="en-GB" dirty="0" err="1"/>
              <a:t>ChA</a:t>
            </a:r>
            <a:endParaRPr lang="en-GB" dirty="0"/>
          </a:p>
          <a:p>
            <a:r>
              <a:rPr lang="en-GB" dirty="0"/>
              <a:t>Cystic fibrosis </a:t>
            </a:r>
          </a:p>
          <a:p>
            <a:pPr lvl="1"/>
            <a:r>
              <a:rPr lang="en-GB" dirty="0"/>
              <a:t>AR</a:t>
            </a:r>
          </a:p>
          <a:p>
            <a:r>
              <a:rPr lang="en-GB" dirty="0"/>
              <a:t>Klinefelter </a:t>
            </a:r>
          </a:p>
          <a:p>
            <a:pPr lvl="1"/>
            <a:r>
              <a:rPr lang="en-GB" dirty="0" err="1"/>
              <a:t>ChA</a:t>
            </a:r>
            <a:endParaRPr lang="en-GB" dirty="0"/>
          </a:p>
          <a:p>
            <a:r>
              <a:rPr lang="en-GB" dirty="0"/>
              <a:t>B- </a:t>
            </a:r>
            <a:r>
              <a:rPr lang="en-GB" dirty="0" err="1"/>
              <a:t>Thalassaimia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AR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4260338-BBC3-C544-813F-7ACEDF7E582D}"/>
              </a:ext>
            </a:extLst>
          </p:cNvPr>
          <p:cNvSpPr txBox="1">
            <a:spLocks/>
          </p:cNvSpPr>
          <p:nvPr/>
        </p:nvSpPr>
        <p:spPr>
          <a:xfrm>
            <a:off x="7932236" y="1981016"/>
            <a:ext cx="3573966" cy="4808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B- </a:t>
            </a:r>
            <a:r>
              <a:rPr lang="en-GB" dirty="0" err="1"/>
              <a:t>Thalassaimia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AR</a:t>
            </a:r>
          </a:p>
          <a:p>
            <a:r>
              <a:rPr lang="en-GB" b="1" dirty="0"/>
              <a:t>Sickle cell </a:t>
            </a:r>
            <a:r>
              <a:rPr lang="en-GB" b="1" dirty="0" err="1"/>
              <a:t>anemia</a:t>
            </a:r>
            <a:r>
              <a:rPr lang="en-GB" b="1" dirty="0"/>
              <a:t> </a:t>
            </a:r>
          </a:p>
          <a:p>
            <a:pPr lvl="1"/>
            <a:r>
              <a:rPr lang="en-GB" b="1" dirty="0"/>
              <a:t>AR</a:t>
            </a:r>
          </a:p>
          <a:p>
            <a:r>
              <a:rPr lang="en-GB" dirty="0"/>
              <a:t>Huntington's disease </a:t>
            </a:r>
          </a:p>
          <a:p>
            <a:pPr lvl="1"/>
            <a:r>
              <a:rPr lang="en-GB" dirty="0"/>
              <a:t>AD</a:t>
            </a:r>
          </a:p>
          <a:p>
            <a:r>
              <a:rPr lang="en-GB" dirty="0"/>
              <a:t>Marfan syndrome </a:t>
            </a:r>
          </a:p>
          <a:p>
            <a:pPr lvl="1"/>
            <a:r>
              <a:rPr lang="en-GB" dirty="0"/>
              <a:t>AD</a:t>
            </a:r>
          </a:p>
          <a:p>
            <a:r>
              <a:rPr lang="en-GB" dirty="0"/>
              <a:t>Von Willebrand disease </a:t>
            </a:r>
          </a:p>
          <a:p>
            <a:pPr lvl="1"/>
            <a:r>
              <a:rPr lang="en-GB" dirty="0"/>
              <a:t>AD</a:t>
            </a:r>
          </a:p>
        </p:txBody>
      </p:sp>
    </p:spTree>
    <p:extLst>
      <p:ext uri="{BB962C8B-B14F-4D97-AF65-F5344CB8AC3E}">
        <p14:creationId xmlns:p14="http://schemas.microsoft.com/office/powerpoint/2010/main" val="263102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6CEDB-C7B5-C649-A24D-680B31290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Chromosomal abnormalities vs single gene defects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25E42-2D10-6942-A0E9-E8650C547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the difference between screening and diagnosis?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are the currently available screening test’s for Down’s?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Discuss timing and possible complications of diagnostic tests.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791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64CA-0700-3649-A5EF-D08D8F761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congenital defects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EFB21-D5F4-0842-9989-B182C9737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commonest major congenital abnormalities? </a:t>
            </a:r>
          </a:p>
          <a:p>
            <a:r>
              <a:rPr lang="en-GB" b="1" dirty="0"/>
              <a:t>Genetic factors</a:t>
            </a:r>
          </a:p>
          <a:p>
            <a:r>
              <a:rPr lang="en-GB" b="1" dirty="0"/>
              <a:t>Socioeconomic and demographic factors</a:t>
            </a:r>
          </a:p>
          <a:p>
            <a:r>
              <a:rPr lang="en-GB" b="1" dirty="0"/>
              <a:t>Environmental factors</a:t>
            </a:r>
          </a:p>
          <a:p>
            <a:r>
              <a:rPr lang="en-GB" b="1" dirty="0"/>
              <a:t>Infections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859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64CA-0700-3649-A5EF-D08D8F761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Anatomical defects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EFB21-D5F4-0842-9989-B182C9737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Discuss the value of routine anomaly scan. </a:t>
            </a:r>
          </a:p>
          <a:p>
            <a:endParaRPr lang="en-GB" dirty="0"/>
          </a:p>
          <a:p>
            <a:r>
              <a:rPr lang="en-GB" sz="2800" b="1" dirty="0"/>
              <a:t>18 to 22 weeks of gestation</a:t>
            </a:r>
          </a:p>
          <a:p>
            <a:pPr lvl="1"/>
            <a:r>
              <a:rPr lang="en-GB" sz="2400" b="1" dirty="0"/>
              <a:t>Screen for </a:t>
            </a:r>
            <a:r>
              <a:rPr lang="en-GB" sz="2400" b="1" dirty="0" err="1"/>
              <a:t>fetal</a:t>
            </a:r>
            <a:r>
              <a:rPr lang="en-GB" sz="2400" b="1" dirty="0"/>
              <a:t> anomalies </a:t>
            </a:r>
          </a:p>
          <a:p>
            <a:pPr lvl="2"/>
            <a:r>
              <a:rPr lang="en-US" sz="2000" b="1" dirty="0"/>
              <a:t>F</a:t>
            </a:r>
            <a:r>
              <a:rPr lang="en-GB" sz="2000" b="1" dirty="0" err="1"/>
              <a:t>etal</a:t>
            </a:r>
            <a:r>
              <a:rPr lang="en-GB" sz="2000" b="1" dirty="0"/>
              <a:t> structural anomalies, the procedure is optimally performed in the second trimester, between 18 and 22 weeks of gestation. </a:t>
            </a:r>
          </a:p>
          <a:p>
            <a:pPr lvl="1"/>
            <a:r>
              <a:rPr lang="en-GB" sz="2400" b="1" dirty="0"/>
              <a:t>Screen for short cervix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6707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{6ED1B468-ED43-D440-BD19-D36068824A13}tf10001079</Template>
  <TotalTime>102</TotalTime>
  <Words>670</Words>
  <Application>Microsoft Macintosh PowerPoint</Application>
  <PresentationFormat>Widescreen</PresentationFormat>
  <Paragraphs>153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Century Gothic</vt:lpstr>
      <vt:lpstr>Vapor Trail</vt:lpstr>
      <vt:lpstr>Core Problem 2 – Prenatal Screening </vt:lpstr>
      <vt:lpstr>PowerPoint Presentation</vt:lpstr>
      <vt:lpstr>PowerPoint Presentation</vt:lpstr>
      <vt:lpstr>Chromosomal abnormalities vs single gene defects </vt:lpstr>
      <vt:lpstr>single gene defects</vt:lpstr>
      <vt:lpstr>examples of these defects </vt:lpstr>
      <vt:lpstr>Chromosomal abnormalities vs single gene defects </vt:lpstr>
      <vt:lpstr>congenital defects </vt:lpstr>
      <vt:lpstr>Anatomical defects </vt:lpstr>
      <vt:lpstr>the value of routine anomaly scan </vt:lpstr>
      <vt:lpstr>What is the value of prenatal detection of congenital defects? </vt:lpstr>
      <vt:lpstr>2nd trimester </vt:lpstr>
      <vt:lpstr>Rhesus iso-immunisation</vt:lpstr>
      <vt:lpstr>Rhesus iso-immunisation</vt:lpstr>
      <vt:lpstr>Twin pregnancy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Twin pregnancy</vt:lpstr>
      <vt:lpstr>Twin pregnancy</vt:lpstr>
      <vt:lpstr>Obstetric operations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Problem 2 – Prenatal Screening </dc:title>
  <dc:creator>Microsoft Office User</dc:creator>
  <cp:lastModifiedBy>Microsoft Office User</cp:lastModifiedBy>
  <cp:revision>15</cp:revision>
  <dcterms:created xsi:type="dcterms:W3CDTF">2021-02-14T14:42:46Z</dcterms:created>
  <dcterms:modified xsi:type="dcterms:W3CDTF">2021-02-14T19:56:04Z</dcterms:modified>
</cp:coreProperties>
</file>