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5"/>
  </p:notesMasterIdLst>
  <p:sldIdLst>
    <p:sldId id="256" r:id="rId2"/>
    <p:sldId id="258" r:id="rId3"/>
    <p:sldId id="265" r:id="rId4"/>
    <p:sldId id="261" r:id="rId5"/>
    <p:sldId id="264" r:id="rId6"/>
    <p:sldId id="257" r:id="rId7"/>
    <p:sldId id="266" r:id="rId8"/>
    <p:sldId id="268" r:id="rId9"/>
    <p:sldId id="267" r:id="rId10"/>
    <p:sldId id="259" r:id="rId11"/>
    <p:sldId id="269" r:id="rId12"/>
    <p:sldId id="270" r:id="rId13"/>
    <p:sldId id="271" r:id="rId14"/>
    <p:sldId id="272" r:id="rId15"/>
    <p:sldId id="263" r:id="rId16"/>
    <p:sldId id="273" r:id="rId17"/>
    <p:sldId id="274" r:id="rId18"/>
    <p:sldId id="275" r:id="rId19"/>
    <p:sldId id="262" r:id="rId20"/>
    <p:sldId id="276" r:id="rId21"/>
    <p:sldId id="260" r:id="rId22"/>
    <p:sldId id="311"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4"/>
  </p:normalViewPr>
  <p:slideViewPr>
    <p:cSldViewPr snapToGrid="0" snapToObjects="1">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6T12:52:14.777"/>
    </inkml:context>
    <inkml:brush xml:id="br0">
      <inkml:brushProperty name="width" value="0.05292" units="cm"/>
      <inkml:brushProperty name="height" value="0.05292" units="cm"/>
      <inkml:brushProperty name="color" value="#FF0000"/>
    </inkml:brush>
  </inkml:definitions>
  <inkml:trace contextRef="#ctx0" brushRef="#br0">25337 11318 24575,'-23'0'0,"6"0"0,-2 0 0,9 0 0,-2 3 0,5-2 0,-2 5 0,-1-3 0,0 6 0,0-2 0,-2 2 0,-1 6 0,2-3 0,-10 12 0,12-9 0,-12 10 0,7-7 0,-9 13 0,9-15 0,-8 11 0,17-20 0,-7 9 0,6-6 0,-10 15 0,4-12 0,-6 14 0,11-20 0,1 5 0,-3 0 0,2 2 0,-3-1 0,-20 29 0,18-25 0,-15 23 0,14-24 0,2-2 0,-11 14 0,4-6 0,-3 2 0,7-1 0,-1-9 0,3 4 0,-2-2 0,5-2 0,-4 5 0,2-4 0,-9 10 0,9-13 0,-8 13 0,12-17 0,-15 16 0,-5 6 0,4-3 0,-8 4 0,17-15 0,1-3 0,4-4 0,0 3 0,2-5 0,-2 2 0,3-3 0,-3 3 0,2-3 0,1 3 0,1-6 0,4 3 0,-2-11 0,15-12 0,-3 1 0,9-9 0,-8 12 0,-1 3 0,-3 1 0,0 3 0,0 0 0,0-1 0,3-1 0,-2 1 0,2-2 0,-3-1 0,3-3 0,1-3 0,0-1 0,2-2 0,10-10 0,-8 9 0,22-20 0,-26 26 0,14-10 0,-10 10 0,-4 3 0,3-4 0,-4 8 0,-2-6 0,2 7 0,-6-3 0,5 3 0,-4-4 0,3 3 0,1-5 0,-1 2 0,7-7 0,-1 0 0,2-1 0,-5 6 0,6-11 0,-8 13 0,4-9 0,-7 12 0,-1-2 0,2 3 0,2-6 0,0 2 0,3-3 0,-4 0 0,2 3 0,-2-2 0,11-5 0,-2 3 0,12-11 0,-11 13 0,8-9 0,-8 10 0,7-9 0,-10 8 0,3 1 0,-7 2 0,-1 8 0,3-7 0,-6 7 0,3-4 0,2-1 0,-3 1 0,3-3 0,-5 5 0,0-1 0,3-4 0,1 7 0,-1-7 0,8 2 0,-9-1 0,9-2 0,-13 3 0,-1 2 0,-23 5 0,1 8 0,-9 3 0,9 1 0,-1 6 0,-4 2 0,6-3 0,-13 16 0,19-24 0,-11 14 0,4-7 0,4-2 0,-17 13 0,16-12 0,-26 19 0,19-13 0,-11 11 0,14-12 0,3-1 0,3-1 0,1-7 0,-1 13 0,4-14 0,0 6 0,1-5 0,-1 1 0,-1 1 0,5-1 0,-9 8 0,6-3 0,-7 6 0,6-5 0,0-5 0,2-1 0,-4 7 0,1-6 0,-5 14 0,-1-9 0,0 6 0,-2 1 0,8-11 0,-4 6 0,8-11 0,-6 3 0,6-2 0,-3 1 0,1-2 0,2 0 0,-2-1 0,3-3 0,2 0 0,2 0 0,-1-3 0,2 2 0,-4-4 0,1 2 0,1-3 0,0 0 0</inkml:trace>
  <inkml:trace contextRef="#ctx0" brushRef="#br0" timeOffset="8329">25395 11477 24575,'0'6'0,"0"3"0,0 1 0,0 6 0,0-3 0,0 0 0,0-2 0,0-4 0,0 13 0,0-7 0,0 21 0,0-21 0,0 14 0,0-16 0,0 8 0,0-8 0,0 4 0,0-2 0,0 7 0,0-6 0,0 17 0,0-18 0,0 9 0,0-10 0,0-5 0,0 6 0,0-3 0,0 24 0,0-16 0,0 22 0,0 0 0,0-15 0,0 9 0,0 1 0,0-10 0,0 5 0,0 10 0,0-19 0,0 11 0,0-15 0,0-1 0,0-3 0,0 11 0,0-14 0,0 11 0,0-12 0,0 0 0,0 7 0,0 3 0,0-4 0,0 5 0,0-9 0,0 2 0,0 2 0,0 2 0,0-3 0,0 10 0,0-16 0,0 16 0,0-16 0,0 7 0,0-6 0,0-3 0,0 3 0,0-3 0,0 0 0,0 8 0,0-6 0,0 9 0,0-10 0,0 2 0,0-1 0,0-1 0,0 5 0,0-6 0,0 3 0,0 0 0,0-2 0,0 10 0,0-9 0,0 13 0,0-13 0,0 7 0,0-3 0,0-1 0,0 3 0,0-7 0,0 1 0,0 1 0,0-2 0,0 4 0,0-1 0,0-1 0,0 3 0,0-3 0,0 1 0,0-2 0,0-2 0,0 6 0,0-5 0,0 5 0,0-4 0,2 5 0,2-3 0,-1 1 0,0-5 0,0-2 0,-3 1 0,3-10 0,-3-22 0,0 4 0,0-15 0,0-2 0,0 13 0,0-15 0,0 3 0,0 19 0,0-43 0,0 40 0,-3-13 0,0-1 0,1 6 0,-7-31 0,8 45 0,-5-28 0,5 33 0,-5-36 0,2 34 0,1-15 0,0 4 0,0 8 0,2-5 0,-2 4 0,0 6 0,2-8 0,-5-9 0,5 11 0,-5-23 0,5 28 0,-5-12 0,6 7 0,-6-3 0,2-8 0,1 12 0,0 2 0,3 0 0,0 1 0,0-5 0,0 7 0,0-2 0,0 6 0,0-6 0,0 7 0,0-5 0,0 6 0,0-3 0,0 3 0,0-1 0,0 1 0,0 0 0,0 0 0,0 0 0,0 0 0,0-1 0,0-4 0,0 1 0,2 0 0,-1 2 0,2 4 0,-1-2 0,-1 0 0,4 0 0,-4-3 0,2 2 0,-1-2 0,-1 3 0,2 0 0,0 0 0,-3-3 0,6 5 0,-6-4 0,3 1 0,0 1 0,-3-6 0,6 8 0,-3-7 0,3 7 0,0-5 0,-2 3 0,-2 0 0,-2 0 0,3-1 0,-2 1 0,4-5 0,-4 3 0,1-4 0,-2 6 0,3-3 0,-2 3 0,1-3 0,-2 2 0,0-4 0,0 3 0,0-3 0,0 22 0,0 0 0,0 20 0,4 26 0,0-22 0,-2 2 0,1 0 0,0-11 0,0 20 0,-2-27 0,3 7 0,-4-8 0,0 6 0,0-1 0,0-3 0,0 1 0,0 3 0,0 0 0,0 23 0,0-24 0,0 24 0,0-31 0,0 7 0,0-9 0,0 2 0,0-2 0,0 5 0,0-5 0,0 2 0,-6 37 0,5-33 0,-5 33 0,6-34 0,0-4 0,-6 23 0,4-21 0,-4 16 0,3-12 0,2 1 0,-5-1 0,5 18 0,-2-17 0,3 14 0,0-18 0,0-5 0,0 7 0,0 3 0,0-5 0,0 4 0,0-16 0,0 7 0,0 0 0,0-2 0,0 1 0,0-3 0,0-3 0,0 3 0,0-3 0,0 0 0,0 0 0,0 6 0,0-5 0,0 7 0,0-7 0,0 10 0,0-12 0,0 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38EC1-CCBF-F24D-8DB2-99D7F79FA563}"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480FE-B21A-4A40-BA1D-BE48BB6E14FD}" type="slidenum">
              <a:rPr lang="en-GB" smtClean="0"/>
              <a:t>‹#›</a:t>
            </a:fld>
            <a:endParaRPr lang="en-GB"/>
          </a:p>
        </p:txBody>
      </p:sp>
    </p:spTree>
    <p:extLst>
      <p:ext uri="{BB962C8B-B14F-4D97-AF65-F5344CB8AC3E}">
        <p14:creationId xmlns:p14="http://schemas.microsoft.com/office/powerpoint/2010/main" val="177076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374403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278054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03D9A4-339F-7D4A-9129-B9FD7E714B70}"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406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21CBD08-00F8-BE4F-93AC-1643BD050F8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311192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21CBD08-00F8-BE4F-93AC-1643BD050F8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03D9A4-339F-7D4A-9129-B9FD7E714B70}"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1987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321CBD08-00F8-BE4F-93AC-1643BD050F8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402099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14543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246795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124869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21CBD08-00F8-BE4F-93AC-1643BD050F8D}"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77039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21CBD08-00F8-BE4F-93AC-1643BD050F8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26205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21CBD08-00F8-BE4F-93AC-1643BD050F8D}"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117548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21CBD08-00F8-BE4F-93AC-1643BD050F8D}"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160940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CBD08-00F8-BE4F-93AC-1643BD050F8D}"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420675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21CBD08-00F8-BE4F-93AC-1643BD050F8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28026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21CBD08-00F8-BE4F-93AC-1643BD050F8D}"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03D9A4-339F-7D4A-9129-B9FD7E714B70}" type="slidenum">
              <a:rPr lang="en-GB" smtClean="0"/>
              <a:t>‹#›</a:t>
            </a:fld>
            <a:endParaRPr lang="en-GB"/>
          </a:p>
        </p:txBody>
      </p:sp>
    </p:spTree>
    <p:extLst>
      <p:ext uri="{BB962C8B-B14F-4D97-AF65-F5344CB8AC3E}">
        <p14:creationId xmlns:p14="http://schemas.microsoft.com/office/powerpoint/2010/main" val="264479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21CBD08-00F8-BE4F-93AC-1643BD050F8D}" type="datetimeFigureOut">
              <a:rPr lang="en-GB" smtClean="0"/>
              <a:t>26/02/2021</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803D9A4-339F-7D4A-9129-B9FD7E714B70}" type="slidenum">
              <a:rPr lang="en-GB" smtClean="0"/>
              <a:t>‹#›</a:t>
            </a:fld>
            <a:endParaRPr lang="en-GB"/>
          </a:p>
        </p:txBody>
      </p:sp>
    </p:spTree>
    <p:extLst>
      <p:ext uri="{BB962C8B-B14F-4D97-AF65-F5344CB8AC3E}">
        <p14:creationId xmlns:p14="http://schemas.microsoft.com/office/powerpoint/2010/main" val="36298344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25EC-F432-8D47-82EF-533B122DCFAD}"/>
              </a:ext>
            </a:extLst>
          </p:cNvPr>
          <p:cNvSpPr>
            <a:spLocks noGrp="1"/>
          </p:cNvSpPr>
          <p:nvPr>
            <p:ph type="ctrTitle"/>
          </p:nvPr>
        </p:nvSpPr>
        <p:spPr/>
        <p:txBody>
          <a:bodyPr>
            <a:normAutofit fontScale="90000"/>
          </a:bodyPr>
          <a:lstStyle/>
          <a:p>
            <a:r>
              <a:rPr lang="en-GB" b="1" dirty="0"/>
              <a:t>Core Problem 11</a:t>
            </a:r>
            <a:br>
              <a:rPr lang="en-GB" b="1" dirty="0"/>
            </a:br>
            <a:r>
              <a:rPr lang="en-GB" b="1" dirty="0"/>
              <a:t>Puerperium and Breastfeeding </a:t>
            </a:r>
            <a:endParaRPr lang="en-GB" dirty="0"/>
          </a:p>
        </p:txBody>
      </p:sp>
      <p:sp>
        <p:nvSpPr>
          <p:cNvPr id="3" name="Subtitle 2">
            <a:extLst>
              <a:ext uri="{FF2B5EF4-FFF2-40B4-BE49-F238E27FC236}">
                <a16:creationId xmlns:a16="http://schemas.microsoft.com/office/drawing/2014/main" id="{FAA87A99-360D-E948-AD11-52BD0A64A19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2431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C58E-92E1-7548-8587-EFCC4CB6EAE2}"/>
              </a:ext>
            </a:extLst>
          </p:cNvPr>
          <p:cNvSpPr>
            <a:spLocks noGrp="1"/>
          </p:cNvSpPr>
          <p:nvPr>
            <p:ph type="title"/>
          </p:nvPr>
        </p:nvSpPr>
        <p:spPr>
          <a:xfrm>
            <a:off x="1638300" y="631825"/>
            <a:ext cx="9715500" cy="3063875"/>
          </a:xfrm>
        </p:spPr>
        <p:txBody>
          <a:bodyPr>
            <a:normAutofit/>
          </a:bodyPr>
          <a:lstStyle/>
          <a:p>
            <a:r>
              <a:rPr lang="en-GB" b="1" dirty="0"/>
              <a:t>Shanti had a normal vaginal delivery yesterday after being induced for ruptured membranes. She had a 3.1kg boy who is feeding well. She “is feeling awful”. She looks flushed and unwell.</a:t>
            </a:r>
            <a:endParaRPr lang="en-GB" dirty="0"/>
          </a:p>
        </p:txBody>
      </p:sp>
      <p:sp>
        <p:nvSpPr>
          <p:cNvPr id="3" name="Content Placeholder 2">
            <a:extLst>
              <a:ext uri="{FF2B5EF4-FFF2-40B4-BE49-F238E27FC236}">
                <a16:creationId xmlns:a16="http://schemas.microsoft.com/office/drawing/2014/main" id="{56FEBCE6-EA3A-714C-8C94-10D5DA22CFE3}"/>
              </a:ext>
            </a:extLst>
          </p:cNvPr>
          <p:cNvSpPr>
            <a:spLocks noGrp="1"/>
          </p:cNvSpPr>
          <p:nvPr>
            <p:ph idx="1"/>
          </p:nvPr>
        </p:nvSpPr>
        <p:spPr>
          <a:xfrm>
            <a:off x="838200" y="4073525"/>
            <a:ext cx="10515600" cy="2695575"/>
          </a:xfrm>
        </p:spPr>
        <p:txBody>
          <a:bodyPr>
            <a:normAutofit/>
          </a:bodyPr>
          <a:lstStyle/>
          <a:p>
            <a:endParaRPr lang="en-GB" dirty="0"/>
          </a:p>
        </p:txBody>
      </p:sp>
    </p:spTree>
    <p:extLst>
      <p:ext uri="{BB962C8B-B14F-4D97-AF65-F5344CB8AC3E}">
        <p14:creationId xmlns:p14="http://schemas.microsoft.com/office/powerpoint/2010/main" val="242032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E0DE-B3F5-FE42-AE92-6DD942546C6D}"/>
              </a:ext>
            </a:extLst>
          </p:cNvPr>
          <p:cNvSpPr>
            <a:spLocks noGrp="1"/>
          </p:cNvSpPr>
          <p:nvPr>
            <p:ph type="title"/>
          </p:nvPr>
        </p:nvSpPr>
        <p:spPr>
          <a:xfrm>
            <a:off x="1803401" y="624110"/>
            <a:ext cx="9701212" cy="1280890"/>
          </a:xfrm>
        </p:spPr>
        <p:txBody>
          <a:bodyPr>
            <a:normAutofit/>
          </a:bodyPr>
          <a:lstStyle/>
          <a:p>
            <a:r>
              <a:rPr lang="en-GB" dirty="0"/>
              <a:t>What observations are important in a mother in the postpartum period? </a:t>
            </a:r>
          </a:p>
        </p:txBody>
      </p:sp>
      <p:sp>
        <p:nvSpPr>
          <p:cNvPr id="3" name="Content Placeholder 2">
            <a:extLst>
              <a:ext uri="{FF2B5EF4-FFF2-40B4-BE49-F238E27FC236}">
                <a16:creationId xmlns:a16="http://schemas.microsoft.com/office/drawing/2014/main" id="{3B6EDC92-D322-0F4B-8558-2F717FCB8BF2}"/>
              </a:ext>
            </a:extLst>
          </p:cNvPr>
          <p:cNvSpPr>
            <a:spLocks noGrp="1"/>
          </p:cNvSpPr>
          <p:nvPr>
            <p:ph idx="1"/>
          </p:nvPr>
        </p:nvSpPr>
        <p:spPr>
          <a:xfrm>
            <a:off x="2589212" y="2133600"/>
            <a:ext cx="8915400" cy="4724400"/>
          </a:xfrm>
        </p:spPr>
        <p:txBody>
          <a:bodyPr>
            <a:normAutofit/>
          </a:bodyPr>
          <a:lstStyle/>
          <a:p>
            <a:r>
              <a:rPr lang="en-GB" sz="2400" b="1" dirty="0">
                <a:solidFill>
                  <a:schemeClr val="tx1"/>
                </a:solidFill>
              </a:rPr>
              <a:t>Vital signs</a:t>
            </a:r>
          </a:p>
          <a:p>
            <a:pPr lvl="1"/>
            <a:r>
              <a:rPr lang="en-GB" sz="2000" b="1" dirty="0">
                <a:solidFill>
                  <a:schemeClr val="tx1"/>
                </a:solidFill>
              </a:rPr>
              <a:t>Blood Pressure</a:t>
            </a:r>
          </a:p>
          <a:p>
            <a:pPr lvl="1"/>
            <a:r>
              <a:rPr lang="en-GB" sz="2000" b="1" dirty="0">
                <a:solidFill>
                  <a:schemeClr val="tx1"/>
                </a:solidFill>
              </a:rPr>
              <a:t>BPM</a:t>
            </a:r>
          </a:p>
          <a:p>
            <a:pPr lvl="1"/>
            <a:r>
              <a:rPr lang="en-GB" sz="2000" b="1" dirty="0">
                <a:solidFill>
                  <a:schemeClr val="tx1"/>
                </a:solidFill>
              </a:rPr>
              <a:t>Temperature </a:t>
            </a:r>
          </a:p>
          <a:p>
            <a:endParaRPr lang="en-GB" sz="2400" b="1" dirty="0">
              <a:solidFill>
                <a:schemeClr val="tx1"/>
              </a:solidFill>
            </a:endParaRPr>
          </a:p>
          <a:p>
            <a:r>
              <a:rPr lang="en-GB" sz="2400" b="1" dirty="0">
                <a:solidFill>
                  <a:schemeClr val="tx1"/>
                </a:solidFill>
              </a:rPr>
              <a:t>Breast examination</a:t>
            </a:r>
          </a:p>
          <a:p>
            <a:r>
              <a:rPr lang="en-GB" sz="2400" b="1" dirty="0">
                <a:solidFill>
                  <a:schemeClr val="tx1"/>
                </a:solidFill>
              </a:rPr>
              <a:t>Uterine contraction</a:t>
            </a:r>
          </a:p>
          <a:p>
            <a:r>
              <a:rPr lang="en-GB" sz="2400" b="1" dirty="0">
                <a:solidFill>
                  <a:schemeClr val="tx1"/>
                </a:solidFill>
              </a:rPr>
              <a:t>Lochia </a:t>
            </a:r>
          </a:p>
          <a:p>
            <a:r>
              <a:rPr lang="en-GB" sz="2400" b="1" dirty="0">
                <a:solidFill>
                  <a:schemeClr val="tx1"/>
                </a:solidFill>
              </a:rPr>
              <a:t>Episiotomy</a:t>
            </a:r>
          </a:p>
          <a:p>
            <a:endParaRPr lang="en-GB" dirty="0"/>
          </a:p>
        </p:txBody>
      </p:sp>
    </p:spTree>
    <p:extLst>
      <p:ext uri="{BB962C8B-B14F-4D97-AF65-F5344CB8AC3E}">
        <p14:creationId xmlns:p14="http://schemas.microsoft.com/office/powerpoint/2010/main" val="285251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B925-31E4-984F-A45E-96E61C9D798C}"/>
              </a:ext>
            </a:extLst>
          </p:cNvPr>
          <p:cNvSpPr>
            <a:spLocks noGrp="1"/>
          </p:cNvSpPr>
          <p:nvPr>
            <p:ph type="title"/>
          </p:nvPr>
        </p:nvSpPr>
        <p:spPr>
          <a:xfrm>
            <a:off x="1714501" y="624110"/>
            <a:ext cx="9790112" cy="1280890"/>
          </a:xfrm>
        </p:spPr>
        <p:txBody>
          <a:bodyPr/>
          <a:lstStyle/>
          <a:p>
            <a:r>
              <a:rPr lang="en-GB" dirty="0"/>
              <a:t>What observations are important in a mother in the postpartum period? </a:t>
            </a:r>
          </a:p>
        </p:txBody>
      </p:sp>
      <p:sp>
        <p:nvSpPr>
          <p:cNvPr id="3" name="Content Placeholder 2">
            <a:extLst>
              <a:ext uri="{FF2B5EF4-FFF2-40B4-BE49-F238E27FC236}">
                <a16:creationId xmlns:a16="http://schemas.microsoft.com/office/drawing/2014/main" id="{E8740BFF-BF02-0640-AE00-36F464D1BCEF}"/>
              </a:ext>
            </a:extLst>
          </p:cNvPr>
          <p:cNvSpPr>
            <a:spLocks noGrp="1"/>
          </p:cNvSpPr>
          <p:nvPr>
            <p:ph idx="1"/>
          </p:nvPr>
        </p:nvSpPr>
        <p:spPr/>
        <p:txBody>
          <a:bodyPr/>
          <a:lstStyle/>
          <a:p>
            <a:endParaRPr lang="en-GB"/>
          </a:p>
        </p:txBody>
      </p:sp>
      <p:pic>
        <p:nvPicPr>
          <p:cNvPr id="4" name="Picture 2" descr="Care of Postpartum Client - Nursing - Lecture Slides - Docsity">
            <a:extLst>
              <a:ext uri="{FF2B5EF4-FFF2-40B4-BE49-F238E27FC236}">
                <a16:creationId xmlns:a16="http://schemas.microsoft.com/office/drawing/2014/main" id="{A1712059-289C-5548-836D-4454CEA18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65" b="21498"/>
          <a:stretch/>
        </p:blipFill>
        <p:spPr bwMode="auto">
          <a:xfrm>
            <a:off x="838200" y="1825625"/>
            <a:ext cx="10302569" cy="456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9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234A-CB19-164A-B190-2961DEB0C3D8}"/>
              </a:ext>
            </a:extLst>
          </p:cNvPr>
          <p:cNvSpPr>
            <a:spLocks noGrp="1"/>
          </p:cNvSpPr>
          <p:nvPr>
            <p:ph type="title"/>
          </p:nvPr>
        </p:nvSpPr>
        <p:spPr>
          <a:xfrm>
            <a:off x="1752601" y="624110"/>
            <a:ext cx="9752012" cy="1280890"/>
          </a:xfrm>
        </p:spPr>
        <p:txBody>
          <a:bodyPr/>
          <a:lstStyle/>
          <a:p>
            <a:r>
              <a:rPr lang="en-GB" b="1" dirty="0"/>
              <a:t>Shanti’s temperature is 38.6 ̊c </a:t>
            </a:r>
            <a:endParaRPr lang="en-GB" dirty="0"/>
          </a:p>
        </p:txBody>
      </p:sp>
      <p:sp>
        <p:nvSpPr>
          <p:cNvPr id="3" name="Content Placeholder 2">
            <a:extLst>
              <a:ext uri="{FF2B5EF4-FFF2-40B4-BE49-F238E27FC236}">
                <a16:creationId xmlns:a16="http://schemas.microsoft.com/office/drawing/2014/main" id="{7C7F9D37-6580-6244-85ED-E99A1060E569}"/>
              </a:ext>
            </a:extLst>
          </p:cNvPr>
          <p:cNvSpPr>
            <a:spLocks noGrp="1"/>
          </p:cNvSpPr>
          <p:nvPr>
            <p:ph idx="1"/>
          </p:nvPr>
        </p:nvSpPr>
        <p:spPr>
          <a:xfrm>
            <a:off x="1523999" y="1803400"/>
            <a:ext cx="8915400" cy="3777622"/>
          </a:xfrm>
        </p:spPr>
        <p:txBody>
          <a:bodyPr>
            <a:normAutofit/>
          </a:bodyPr>
          <a:lstStyle/>
          <a:p>
            <a:r>
              <a:rPr lang="en-GB" sz="2800" b="1" dirty="0">
                <a:solidFill>
                  <a:schemeClr val="tx1"/>
                </a:solidFill>
              </a:rPr>
              <a:t>What are the possible causes of her pyrexia? </a:t>
            </a:r>
            <a:endParaRPr lang="en-GB" sz="2800" b="1" dirty="0">
              <a:solidFill>
                <a:schemeClr val="tx1"/>
              </a:solidFill>
              <a:effectLst/>
            </a:endParaRPr>
          </a:p>
          <a:p>
            <a:pPr lvl="1"/>
            <a:r>
              <a:rPr lang="en-GB" sz="2400" b="1" dirty="0">
                <a:solidFill>
                  <a:schemeClr val="tx1"/>
                </a:solidFill>
              </a:rPr>
              <a:t>Mastitis ?</a:t>
            </a:r>
          </a:p>
          <a:p>
            <a:pPr lvl="1"/>
            <a:r>
              <a:rPr lang="en-GB" sz="2400" b="1" dirty="0">
                <a:solidFill>
                  <a:schemeClr val="tx1"/>
                </a:solidFill>
              </a:rPr>
              <a:t>Chorioamnionitis</a:t>
            </a:r>
          </a:p>
          <a:p>
            <a:pPr lvl="1"/>
            <a:r>
              <a:rPr lang="en-GB" sz="2400" b="1" dirty="0">
                <a:solidFill>
                  <a:schemeClr val="tx1"/>
                </a:solidFill>
              </a:rPr>
              <a:t>Infection of the episiotomy </a:t>
            </a:r>
          </a:p>
          <a:p>
            <a:pPr lvl="1"/>
            <a:r>
              <a:rPr lang="en-GB" sz="2400" b="1" dirty="0">
                <a:solidFill>
                  <a:schemeClr val="tx1"/>
                </a:solidFill>
              </a:rPr>
              <a:t>UTI</a:t>
            </a:r>
          </a:p>
          <a:p>
            <a:pPr lvl="1"/>
            <a:r>
              <a:rPr lang="en-GB" sz="2400" b="1" dirty="0">
                <a:solidFill>
                  <a:schemeClr val="tx1"/>
                </a:solidFill>
              </a:rPr>
              <a:t>Other causes </a:t>
            </a:r>
          </a:p>
          <a:p>
            <a:pPr marL="0" indent="0">
              <a:buNone/>
            </a:pPr>
            <a:endParaRPr lang="en-GB" dirty="0"/>
          </a:p>
          <a:p>
            <a:endParaRPr lang="en-GB" dirty="0"/>
          </a:p>
        </p:txBody>
      </p:sp>
      <p:pic>
        <p:nvPicPr>
          <p:cNvPr id="5122" name="Picture 2" descr="Figure 1">
            <a:extLst>
              <a:ext uri="{FF2B5EF4-FFF2-40B4-BE49-F238E27FC236}">
                <a16:creationId xmlns:a16="http://schemas.microsoft.com/office/drawing/2014/main" id="{BFABB33C-D733-514B-A8A9-BDF134546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0" y="2565400"/>
            <a:ext cx="40449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heckerboard(across)">
                                      <p:cBhvr>
                                        <p:cTn id="36" dur="5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dissolve">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dissolve">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checkerboard(across)">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checkerboard(across)">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blinds(horizontal)">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5122"/>
                                        </p:tgtEl>
                                        <p:attrNameLst>
                                          <p:attrName>style.visibility</p:attrName>
                                        </p:attrNameLst>
                                      </p:cBhvr>
                                      <p:to>
                                        <p:strVal val="visible"/>
                                      </p:to>
                                    </p:set>
                                    <p:animEffect transition="in" filter="dissolve">
                                      <p:cBhvr>
                                        <p:cTn id="6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89F6-0CEE-5C4A-94EA-FFB47CF37561}"/>
              </a:ext>
            </a:extLst>
          </p:cNvPr>
          <p:cNvSpPr>
            <a:spLocks noGrp="1"/>
          </p:cNvSpPr>
          <p:nvPr>
            <p:ph type="title"/>
          </p:nvPr>
        </p:nvSpPr>
        <p:spPr>
          <a:xfrm>
            <a:off x="1803401" y="624110"/>
            <a:ext cx="9701212" cy="1280890"/>
          </a:xfrm>
        </p:spPr>
        <p:txBody>
          <a:bodyPr/>
          <a:lstStyle/>
          <a:p>
            <a:r>
              <a:rPr lang="en-GB" dirty="0"/>
              <a:t>What would you do next? </a:t>
            </a:r>
          </a:p>
        </p:txBody>
      </p:sp>
      <p:sp>
        <p:nvSpPr>
          <p:cNvPr id="3" name="Content Placeholder 2">
            <a:extLst>
              <a:ext uri="{FF2B5EF4-FFF2-40B4-BE49-F238E27FC236}">
                <a16:creationId xmlns:a16="http://schemas.microsoft.com/office/drawing/2014/main" id="{728ECD20-AB91-7C40-BEE6-3B77170B2C40}"/>
              </a:ext>
            </a:extLst>
          </p:cNvPr>
          <p:cNvSpPr>
            <a:spLocks noGrp="1"/>
          </p:cNvSpPr>
          <p:nvPr>
            <p:ph idx="1"/>
          </p:nvPr>
        </p:nvSpPr>
        <p:spPr>
          <a:xfrm>
            <a:off x="2589212" y="1511300"/>
            <a:ext cx="8915400" cy="4399922"/>
          </a:xfrm>
        </p:spPr>
        <p:txBody>
          <a:bodyPr/>
          <a:lstStyle/>
          <a:p>
            <a:r>
              <a:rPr lang="en-GB" sz="3200" b="1" dirty="0">
                <a:solidFill>
                  <a:schemeClr val="tx1"/>
                </a:solidFill>
              </a:rPr>
              <a:t>Blood tests</a:t>
            </a:r>
          </a:p>
          <a:p>
            <a:pPr lvl="1"/>
            <a:r>
              <a:rPr lang="en-GB" sz="2800" b="1" dirty="0">
                <a:solidFill>
                  <a:schemeClr val="tx1"/>
                </a:solidFill>
              </a:rPr>
              <a:t>WBC</a:t>
            </a:r>
          </a:p>
          <a:p>
            <a:pPr lvl="1"/>
            <a:r>
              <a:rPr lang="en-GB" sz="2800" b="1" dirty="0">
                <a:solidFill>
                  <a:schemeClr val="tx1"/>
                </a:solidFill>
              </a:rPr>
              <a:t>CRP</a:t>
            </a:r>
          </a:p>
          <a:p>
            <a:pPr lvl="1"/>
            <a:r>
              <a:rPr lang="en-GB" sz="2800" b="1" dirty="0">
                <a:solidFill>
                  <a:schemeClr val="tx1"/>
                </a:solidFill>
              </a:rPr>
              <a:t>ESR</a:t>
            </a:r>
          </a:p>
          <a:p>
            <a:r>
              <a:rPr lang="en-GB" sz="3200" b="1" dirty="0">
                <a:solidFill>
                  <a:schemeClr val="tx1"/>
                </a:solidFill>
              </a:rPr>
              <a:t>Follow up </a:t>
            </a:r>
          </a:p>
          <a:p>
            <a:r>
              <a:rPr lang="en-GB" sz="3200" b="1" dirty="0">
                <a:solidFill>
                  <a:schemeClr val="tx1"/>
                </a:solidFill>
              </a:rPr>
              <a:t>Antibiotics</a:t>
            </a:r>
          </a:p>
          <a:p>
            <a:endParaRPr lang="en-GB" dirty="0"/>
          </a:p>
        </p:txBody>
      </p:sp>
    </p:spTree>
    <p:extLst>
      <p:ext uri="{BB962C8B-B14F-4D97-AF65-F5344CB8AC3E}">
        <p14:creationId xmlns:p14="http://schemas.microsoft.com/office/powerpoint/2010/main" val="6634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0F34-24C1-F845-8F44-456925A9C7E3}"/>
              </a:ext>
            </a:extLst>
          </p:cNvPr>
          <p:cNvSpPr>
            <a:spLocks noGrp="1"/>
          </p:cNvSpPr>
          <p:nvPr>
            <p:ph type="title"/>
          </p:nvPr>
        </p:nvSpPr>
        <p:spPr>
          <a:xfrm>
            <a:off x="1689101" y="624110"/>
            <a:ext cx="9815512" cy="3008090"/>
          </a:xfrm>
        </p:spPr>
        <p:txBody>
          <a:bodyPr>
            <a:normAutofit/>
          </a:bodyPr>
          <a:lstStyle/>
          <a:p>
            <a:r>
              <a:rPr lang="en-GB" b="1" dirty="0"/>
              <a:t>Sarah had a 4.3kg baby girl by </a:t>
            </a:r>
            <a:r>
              <a:rPr lang="en-GB" b="1" dirty="0" err="1"/>
              <a:t>ventouse</a:t>
            </a:r>
            <a:r>
              <a:rPr lang="en-GB" b="1" dirty="0"/>
              <a:t> delivery yesterday. She had a third degree tear repaired in theatre. The midwives have asked you to evaluate her with a view to arranging her discharge. </a:t>
            </a:r>
            <a:endParaRPr lang="en-GB" dirty="0"/>
          </a:p>
        </p:txBody>
      </p:sp>
      <p:sp>
        <p:nvSpPr>
          <p:cNvPr id="3" name="Content Placeholder 2">
            <a:extLst>
              <a:ext uri="{FF2B5EF4-FFF2-40B4-BE49-F238E27FC236}">
                <a16:creationId xmlns:a16="http://schemas.microsoft.com/office/drawing/2014/main" id="{122148EF-AF04-9B4F-9E83-05EC7F7555E1}"/>
              </a:ext>
            </a:extLst>
          </p:cNvPr>
          <p:cNvSpPr>
            <a:spLocks noGrp="1"/>
          </p:cNvSpPr>
          <p:nvPr>
            <p:ph idx="1"/>
          </p:nvPr>
        </p:nvSpPr>
        <p:spPr>
          <a:xfrm>
            <a:off x="2589212" y="4089400"/>
            <a:ext cx="8915400" cy="1821822"/>
          </a:xfrm>
        </p:spPr>
        <p:txBody>
          <a:bodyPr/>
          <a:lstStyle/>
          <a:p>
            <a:r>
              <a:rPr lang="en-GB" sz="3600" b="1" dirty="0">
                <a:solidFill>
                  <a:schemeClr val="tx1"/>
                </a:solidFill>
              </a:rPr>
              <a:t>She asks: ‘what kind of tear did I have and what should I do?’ </a:t>
            </a:r>
            <a:endParaRPr lang="en-GB" sz="3600" dirty="0">
              <a:solidFill>
                <a:schemeClr val="tx1"/>
              </a:solidFill>
            </a:endParaRPr>
          </a:p>
          <a:p>
            <a:endParaRPr lang="en-GB" dirty="0"/>
          </a:p>
        </p:txBody>
      </p:sp>
    </p:spTree>
    <p:extLst>
      <p:ext uri="{BB962C8B-B14F-4D97-AF65-F5344CB8AC3E}">
        <p14:creationId xmlns:p14="http://schemas.microsoft.com/office/powerpoint/2010/main" val="41443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CEEE-768B-5043-9BFE-0C22F7758C09}"/>
              </a:ext>
            </a:extLst>
          </p:cNvPr>
          <p:cNvSpPr>
            <a:spLocks noGrp="1"/>
          </p:cNvSpPr>
          <p:nvPr>
            <p:ph type="title"/>
          </p:nvPr>
        </p:nvSpPr>
        <p:spPr>
          <a:xfrm>
            <a:off x="1778001" y="624110"/>
            <a:ext cx="9726612" cy="1280890"/>
          </a:xfrm>
        </p:spPr>
        <p:txBody>
          <a:bodyPr/>
          <a:lstStyle/>
          <a:p>
            <a:r>
              <a:rPr lang="en-GB" dirty="0"/>
              <a:t>What is a third degree tear? </a:t>
            </a:r>
          </a:p>
        </p:txBody>
      </p:sp>
      <p:sp>
        <p:nvSpPr>
          <p:cNvPr id="3" name="Content Placeholder 2">
            <a:extLst>
              <a:ext uri="{FF2B5EF4-FFF2-40B4-BE49-F238E27FC236}">
                <a16:creationId xmlns:a16="http://schemas.microsoft.com/office/drawing/2014/main" id="{15639041-8072-E24B-8BD4-F8F128067C1C}"/>
              </a:ext>
            </a:extLst>
          </p:cNvPr>
          <p:cNvSpPr>
            <a:spLocks noGrp="1"/>
          </p:cNvSpPr>
          <p:nvPr>
            <p:ph idx="1"/>
          </p:nvPr>
        </p:nvSpPr>
        <p:spPr/>
        <p:txBody>
          <a:bodyPr/>
          <a:lstStyle/>
          <a:p>
            <a:endParaRPr lang="en-GB"/>
          </a:p>
        </p:txBody>
      </p:sp>
      <p:pic>
        <p:nvPicPr>
          <p:cNvPr id="6146" name="Picture 2" descr="Everything you need to know about perineal tearing during labor | BabyCenter">
            <a:extLst>
              <a:ext uri="{FF2B5EF4-FFF2-40B4-BE49-F238E27FC236}">
                <a16:creationId xmlns:a16="http://schemas.microsoft.com/office/drawing/2014/main" id="{B4E387F4-F9E5-C44E-860A-1EBC50F2C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75"/>
          <a:stretch/>
        </p:blipFill>
        <p:spPr bwMode="auto">
          <a:xfrm>
            <a:off x="1993901" y="1438558"/>
            <a:ext cx="7917818" cy="541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12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6511-A594-264A-AD35-7646D6B2918D}"/>
              </a:ext>
            </a:extLst>
          </p:cNvPr>
          <p:cNvSpPr>
            <a:spLocks noGrp="1"/>
          </p:cNvSpPr>
          <p:nvPr>
            <p:ph type="title"/>
          </p:nvPr>
        </p:nvSpPr>
        <p:spPr>
          <a:xfrm>
            <a:off x="1727201" y="624110"/>
            <a:ext cx="9777412" cy="1280890"/>
          </a:xfrm>
        </p:spPr>
        <p:txBody>
          <a:bodyPr>
            <a:normAutofit/>
          </a:bodyPr>
          <a:lstStyle/>
          <a:p>
            <a:r>
              <a:rPr lang="en-GB" dirty="0"/>
              <a:t>How should we manage perineal tears postnatally? </a:t>
            </a:r>
          </a:p>
        </p:txBody>
      </p:sp>
      <p:sp>
        <p:nvSpPr>
          <p:cNvPr id="3" name="Content Placeholder 2">
            <a:extLst>
              <a:ext uri="{FF2B5EF4-FFF2-40B4-BE49-F238E27FC236}">
                <a16:creationId xmlns:a16="http://schemas.microsoft.com/office/drawing/2014/main" id="{09A72E99-9A53-7348-97A8-7328CFF495D1}"/>
              </a:ext>
            </a:extLst>
          </p:cNvPr>
          <p:cNvSpPr>
            <a:spLocks noGrp="1"/>
          </p:cNvSpPr>
          <p:nvPr>
            <p:ph idx="1"/>
          </p:nvPr>
        </p:nvSpPr>
        <p:spPr>
          <a:xfrm>
            <a:off x="2589212" y="2133600"/>
            <a:ext cx="8915400" cy="4597400"/>
          </a:xfrm>
        </p:spPr>
        <p:txBody>
          <a:bodyPr>
            <a:normAutofit/>
          </a:bodyPr>
          <a:lstStyle/>
          <a:p>
            <a:r>
              <a:rPr lang="en-GB" sz="2200" b="1" dirty="0">
                <a:solidFill>
                  <a:schemeClr val="tx1"/>
                </a:solidFill>
              </a:rPr>
              <a:t>Caring </a:t>
            </a:r>
          </a:p>
          <a:p>
            <a:pPr lvl="1"/>
            <a:r>
              <a:rPr lang="en-GB" sz="1900" b="1" dirty="0">
                <a:solidFill>
                  <a:schemeClr val="tx1"/>
                </a:solidFill>
              </a:rPr>
              <a:t>Keep clean and free from infection</a:t>
            </a:r>
          </a:p>
          <a:p>
            <a:pPr lvl="1"/>
            <a:r>
              <a:rPr lang="en-GB" sz="1900" b="1" dirty="0">
                <a:solidFill>
                  <a:schemeClr val="tx1"/>
                </a:solidFill>
              </a:rPr>
              <a:t>Wash several times a day and after each bowel motion.</a:t>
            </a:r>
          </a:p>
          <a:p>
            <a:pPr lvl="1"/>
            <a:r>
              <a:rPr lang="en-GB" sz="1900" b="1" dirty="0">
                <a:solidFill>
                  <a:schemeClr val="tx1"/>
                </a:solidFill>
              </a:rPr>
              <a:t>Change sanitary pads every four to six hours.</a:t>
            </a:r>
          </a:p>
          <a:p>
            <a:pPr lvl="1"/>
            <a:r>
              <a:rPr lang="en-GB" sz="1900" b="1" dirty="0">
                <a:solidFill>
                  <a:schemeClr val="tx1"/>
                </a:solidFill>
              </a:rPr>
              <a:t>Do not use a hairdryer to dry perineum</a:t>
            </a:r>
          </a:p>
          <a:p>
            <a:pPr lvl="1"/>
            <a:r>
              <a:rPr lang="en-GB" sz="1900" b="1" dirty="0">
                <a:solidFill>
                  <a:schemeClr val="tx1"/>
                </a:solidFill>
              </a:rPr>
              <a:t>Avoid the use of creams, ointments or powder.</a:t>
            </a:r>
          </a:p>
          <a:p>
            <a:pPr lvl="1"/>
            <a:r>
              <a:rPr lang="en-GB" sz="1900" b="1" dirty="0">
                <a:solidFill>
                  <a:schemeClr val="tx1"/>
                </a:solidFill>
              </a:rPr>
              <a:t>Antibiotics may be prescribed</a:t>
            </a:r>
          </a:p>
          <a:p>
            <a:r>
              <a:rPr lang="en-GB" sz="2200" b="1" dirty="0">
                <a:solidFill>
                  <a:schemeClr val="tx1"/>
                </a:solidFill>
              </a:rPr>
              <a:t>Postnatal exercises</a:t>
            </a:r>
          </a:p>
          <a:p>
            <a:r>
              <a:rPr lang="en-GB" sz="2200" b="1" dirty="0">
                <a:solidFill>
                  <a:schemeClr val="tx1"/>
                </a:solidFill>
              </a:rPr>
              <a:t>Follow up care</a:t>
            </a:r>
          </a:p>
          <a:p>
            <a:pPr lvl="1"/>
            <a:r>
              <a:rPr lang="en-GB" sz="1900" b="1" dirty="0">
                <a:solidFill>
                  <a:schemeClr val="tx1"/>
                </a:solidFill>
              </a:rPr>
              <a:t>Six weeks</a:t>
            </a:r>
          </a:p>
          <a:p>
            <a:endParaRPr lang="en-GB" dirty="0"/>
          </a:p>
          <a:p>
            <a:endParaRPr lang="en-GB" dirty="0"/>
          </a:p>
        </p:txBody>
      </p:sp>
    </p:spTree>
    <p:extLst>
      <p:ext uri="{BB962C8B-B14F-4D97-AF65-F5344CB8AC3E}">
        <p14:creationId xmlns:p14="http://schemas.microsoft.com/office/powerpoint/2010/main" val="196839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DADD-3867-EC4B-A128-21698A537EC0}"/>
              </a:ext>
            </a:extLst>
          </p:cNvPr>
          <p:cNvSpPr>
            <a:spLocks noGrp="1"/>
          </p:cNvSpPr>
          <p:nvPr>
            <p:ph type="title"/>
          </p:nvPr>
        </p:nvSpPr>
        <p:spPr>
          <a:xfrm>
            <a:off x="1638301" y="624110"/>
            <a:ext cx="9866312" cy="1280890"/>
          </a:xfrm>
        </p:spPr>
        <p:txBody>
          <a:bodyPr/>
          <a:lstStyle/>
          <a:p>
            <a:r>
              <a:rPr lang="en-GB" dirty="0"/>
              <a:t>How common are perineal problems? </a:t>
            </a:r>
          </a:p>
        </p:txBody>
      </p:sp>
      <p:sp>
        <p:nvSpPr>
          <p:cNvPr id="3" name="Content Placeholder 2">
            <a:extLst>
              <a:ext uri="{FF2B5EF4-FFF2-40B4-BE49-F238E27FC236}">
                <a16:creationId xmlns:a16="http://schemas.microsoft.com/office/drawing/2014/main" id="{12C3FB54-FC54-AB4F-96CE-383471E302FA}"/>
              </a:ext>
            </a:extLst>
          </p:cNvPr>
          <p:cNvSpPr>
            <a:spLocks noGrp="1"/>
          </p:cNvSpPr>
          <p:nvPr>
            <p:ph idx="1"/>
          </p:nvPr>
        </p:nvSpPr>
        <p:spPr>
          <a:xfrm>
            <a:off x="1638300" y="1930400"/>
            <a:ext cx="8915400" cy="3777622"/>
          </a:xfrm>
        </p:spPr>
        <p:txBody>
          <a:bodyPr>
            <a:normAutofit/>
          </a:bodyPr>
          <a:lstStyle/>
          <a:p>
            <a:r>
              <a:rPr lang="en-GB" sz="2400" b="1" dirty="0">
                <a:solidFill>
                  <a:schemeClr val="tx1"/>
                </a:solidFill>
              </a:rPr>
              <a:t>Pudendal nerve entrapment</a:t>
            </a:r>
          </a:p>
          <a:p>
            <a:r>
              <a:rPr lang="en-GB" sz="2400" b="1" dirty="0">
                <a:solidFill>
                  <a:schemeClr val="tx1"/>
                </a:solidFill>
              </a:rPr>
              <a:t>Pelvic floor dysfunction</a:t>
            </a:r>
          </a:p>
          <a:p>
            <a:r>
              <a:rPr lang="en-GB" sz="2400" b="1" dirty="0">
                <a:solidFill>
                  <a:schemeClr val="tx1"/>
                </a:solidFill>
              </a:rPr>
              <a:t>Infection</a:t>
            </a:r>
          </a:p>
          <a:p>
            <a:r>
              <a:rPr lang="en-GB" sz="2400" b="1" dirty="0">
                <a:solidFill>
                  <a:schemeClr val="tx1"/>
                </a:solidFill>
              </a:rPr>
              <a:t>Injuries</a:t>
            </a:r>
          </a:p>
          <a:p>
            <a:r>
              <a:rPr lang="en-GB" sz="2400" b="1" dirty="0">
                <a:solidFill>
                  <a:schemeClr val="tx1"/>
                </a:solidFill>
              </a:rPr>
              <a:t>UTIs</a:t>
            </a:r>
          </a:p>
          <a:p>
            <a:r>
              <a:rPr lang="en-GB" sz="2400" b="1" dirty="0">
                <a:solidFill>
                  <a:schemeClr val="tx1"/>
                </a:solidFill>
              </a:rPr>
              <a:t>Faecal incontinence</a:t>
            </a:r>
          </a:p>
          <a:p>
            <a:r>
              <a:rPr lang="en-GB" sz="2400" b="1" dirty="0">
                <a:solidFill>
                  <a:schemeClr val="tx1"/>
                </a:solidFill>
              </a:rPr>
              <a:t>Urinary incontinence</a:t>
            </a:r>
          </a:p>
        </p:txBody>
      </p:sp>
      <p:pic>
        <p:nvPicPr>
          <p:cNvPr id="7170" name="Picture 2" descr="vulva - Whria">
            <a:extLst>
              <a:ext uri="{FF2B5EF4-FFF2-40B4-BE49-F238E27FC236}">
                <a16:creationId xmlns:a16="http://schemas.microsoft.com/office/drawing/2014/main" id="{A36DFA49-CB2D-C74F-8B2A-74ABB0457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464" y="1930400"/>
            <a:ext cx="5205648" cy="3683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1BBA4C7-5361-F743-A6D8-2881AB56F81C}"/>
                  </a:ext>
                </a:extLst>
              </p14:cNvPr>
              <p14:cNvContentPartPr/>
              <p14:nvPr/>
            </p14:nvContentPartPr>
            <p14:xfrm>
              <a:off x="8799120" y="4074480"/>
              <a:ext cx="357120" cy="620640"/>
            </p14:xfrm>
          </p:contentPart>
        </mc:Choice>
        <mc:Fallback>
          <p:pic>
            <p:nvPicPr>
              <p:cNvPr id="4" name="Ink 3">
                <a:extLst>
                  <a:ext uri="{FF2B5EF4-FFF2-40B4-BE49-F238E27FC236}">
                    <a16:creationId xmlns:a16="http://schemas.microsoft.com/office/drawing/2014/main" id="{F1BBA4C7-5361-F743-A6D8-2881AB56F81C}"/>
                  </a:ext>
                </a:extLst>
              </p:cNvPr>
              <p:cNvPicPr/>
              <p:nvPr/>
            </p:nvPicPr>
            <p:blipFill>
              <a:blip r:embed="rId4"/>
              <a:stretch>
                <a:fillRect/>
              </a:stretch>
            </p:blipFill>
            <p:spPr>
              <a:xfrm>
                <a:off x="8789760" y="4065120"/>
                <a:ext cx="375840" cy="639360"/>
              </a:xfrm>
              <a:prstGeom prst="rect">
                <a:avLst/>
              </a:prstGeom>
            </p:spPr>
          </p:pic>
        </mc:Fallback>
      </mc:AlternateContent>
    </p:spTree>
    <p:extLst>
      <p:ext uri="{BB962C8B-B14F-4D97-AF65-F5344CB8AC3E}">
        <p14:creationId xmlns:p14="http://schemas.microsoft.com/office/powerpoint/2010/main" val="176580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A9E0-D143-D043-A5A9-1244610058E7}"/>
              </a:ext>
            </a:extLst>
          </p:cNvPr>
          <p:cNvSpPr>
            <a:spLocks noGrp="1"/>
          </p:cNvSpPr>
          <p:nvPr>
            <p:ph type="title"/>
          </p:nvPr>
        </p:nvSpPr>
        <p:spPr>
          <a:xfrm>
            <a:off x="1841501" y="624110"/>
            <a:ext cx="9663112" cy="1280890"/>
          </a:xfrm>
        </p:spPr>
        <p:txBody>
          <a:bodyPr>
            <a:normAutofit fontScale="90000"/>
          </a:bodyPr>
          <a:lstStyle/>
          <a:p>
            <a:r>
              <a:rPr lang="en-GB" b="1" dirty="0"/>
              <a:t>She is finding breastfeeding difficult and asks you: ‘is the baby getting enough milk’?</a:t>
            </a:r>
            <a:endParaRPr lang="en-GB" dirty="0"/>
          </a:p>
        </p:txBody>
      </p:sp>
      <p:sp>
        <p:nvSpPr>
          <p:cNvPr id="3" name="Content Placeholder 2">
            <a:extLst>
              <a:ext uri="{FF2B5EF4-FFF2-40B4-BE49-F238E27FC236}">
                <a16:creationId xmlns:a16="http://schemas.microsoft.com/office/drawing/2014/main" id="{0778C717-4739-0140-8536-FB4F7B29AEBE}"/>
              </a:ext>
            </a:extLst>
          </p:cNvPr>
          <p:cNvSpPr>
            <a:spLocks noGrp="1"/>
          </p:cNvSpPr>
          <p:nvPr>
            <p:ph idx="1"/>
          </p:nvPr>
        </p:nvSpPr>
        <p:spPr>
          <a:xfrm>
            <a:off x="1841500" y="2384425"/>
            <a:ext cx="9512299" cy="4351338"/>
          </a:xfrm>
        </p:spPr>
        <p:txBody>
          <a:bodyPr/>
          <a:lstStyle/>
          <a:p>
            <a:r>
              <a:rPr lang="en-GB" sz="2400" b="1" dirty="0">
                <a:solidFill>
                  <a:schemeClr val="tx1"/>
                </a:solidFill>
              </a:rPr>
              <a:t>What common concerns do mothers have regarding breast feeding?</a:t>
            </a:r>
          </a:p>
          <a:p>
            <a:pPr marL="0" indent="0">
              <a:buNone/>
            </a:pPr>
            <a:endParaRPr lang="en-GB" sz="2400" b="1" dirty="0">
              <a:solidFill>
                <a:schemeClr val="tx1"/>
              </a:solidFill>
            </a:endParaRPr>
          </a:p>
          <a:p>
            <a:pPr marL="0" indent="0">
              <a:buNone/>
            </a:pPr>
            <a:r>
              <a:rPr lang="en-GB" sz="2400" b="1" dirty="0">
                <a:solidFill>
                  <a:schemeClr val="tx1"/>
                </a:solidFill>
              </a:rPr>
              <a:t> </a:t>
            </a:r>
          </a:p>
          <a:p>
            <a:endParaRPr lang="en-GB" sz="2400" b="1" dirty="0">
              <a:solidFill>
                <a:schemeClr val="tx1"/>
              </a:solidFill>
            </a:endParaRPr>
          </a:p>
          <a:p>
            <a:r>
              <a:rPr lang="en-GB" sz="2400" b="1" dirty="0">
                <a:solidFill>
                  <a:schemeClr val="tx1"/>
                </a:solidFill>
              </a:rPr>
              <a:t>What are the signs a baby is successfully feeding? </a:t>
            </a:r>
          </a:p>
          <a:p>
            <a:endParaRPr lang="en-GB" dirty="0"/>
          </a:p>
          <a:p>
            <a:endParaRPr lang="en-GB" dirty="0"/>
          </a:p>
        </p:txBody>
      </p:sp>
    </p:spTree>
    <p:extLst>
      <p:ext uri="{BB962C8B-B14F-4D97-AF65-F5344CB8AC3E}">
        <p14:creationId xmlns:p14="http://schemas.microsoft.com/office/powerpoint/2010/main" val="415592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1435-B953-E74A-A0B4-F484228351BB}"/>
              </a:ext>
            </a:extLst>
          </p:cNvPr>
          <p:cNvSpPr>
            <a:spLocks noGrp="1"/>
          </p:cNvSpPr>
          <p:nvPr>
            <p:ph type="title"/>
          </p:nvPr>
        </p:nvSpPr>
        <p:spPr>
          <a:xfrm>
            <a:off x="1597152" y="365124"/>
            <a:ext cx="9756648" cy="3165475"/>
          </a:xfrm>
        </p:spPr>
        <p:txBody>
          <a:bodyPr>
            <a:noAutofit/>
          </a:bodyPr>
          <a:lstStyle/>
          <a:p>
            <a:r>
              <a:rPr lang="en-GB" sz="2800" b="1" dirty="0"/>
              <a:t>You go to the postnatal ward to follow up on a delivery you helped with yesterday. </a:t>
            </a:r>
            <a:br>
              <a:rPr lang="en-GB" sz="2800" b="1" dirty="0"/>
            </a:br>
            <a:r>
              <a:rPr lang="en-GB" sz="2800" b="1" dirty="0"/>
              <a:t>While you are there the midwives ask you to see a few other women. </a:t>
            </a:r>
            <a:br>
              <a:rPr lang="en-GB" sz="2800" dirty="0"/>
            </a:br>
            <a:r>
              <a:rPr lang="en-GB" sz="2800" b="1" dirty="0"/>
              <a:t>Jolanta had a normal delivery yesterday of a 3.4kg girl. </a:t>
            </a:r>
            <a:br>
              <a:rPr lang="en-GB" sz="2800" b="1" dirty="0"/>
            </a:br>
            <a:r>
              <a:rPr lang="en-GB" sz="2800" b="1" dirty="0"/>
              <a:t>You assisted at her delivery and she is delighted to see you.</a:t>
            </a:r>
            <a:br>
              <a:rPr lang="en-GB" sz="2800" b="1" dirty="0"/>
            </a:br>
            <a:r>
              <a:rPr lang="en-GB" sz="2800" b="1" dirty="0"/>
              <a:t>She asks you what to expect in the next few days and weeks. </a:t>
            </a:r>
            <a:endParaRPr lang="en-GB" sz="2800" dirty="0"/>
          </a:p>
        </p:txBody>
      </p:sp>
      <p:sp>
        <p:nvSpPr>
          <p:cNvPr id="3" name="Content Placeholder 2">
            <a:extLst>
              <a:ext uri="{FF2B5EF4-FFF2-40B4-BE49-F238E27FC236}">
                <a16:creationId xmlns:a16="http://schemas.microsoft.com/office/drawing/2014/main" id="{605CF74D-0A6C-8D47-87A3-DA27F93ED305}"/>
              </a:ext>
            </a:extLst>
          </p:cNvPr>
          <p:cNvSpPr>
            <a:spLocks noGrp="1"/>
          </p:cNvSpPr>
          <p:nvPr>
            <p:ph idx="1"/>
          </p:nvPr>
        </p:nvSpPr>
        <p:spPr>
          <a:xfrm>
            <a:off x="1676400" y="4767072"/>
            <a:ext cx="10515600" cy="1434274"/>
          </a:xfrm>
        </p:spPr>
        <p:txBody>
          <a:bodyPr>
            <a:normAutofit fontScale="70000" lnSpcReduction="20000"/>
          </a:bodyPr>
          <a:lstStyle/>
          <a:p>
            <a:r>
              <a:rPr lang="en-GB" i="1" dirty="0"/>
              <a:t>Core Topics </a:t>
            </a:r>
            <a:endParaRPr lang="en-GB" dirty="0"/>
          </a:p>
          <a:p>
            <a:r>
              <a:rPr lang="en-GB" b="1" dirty="0"/>
              <a:t>Physiological changes in puerperium </a:t>
            </a:r>
            <a:endParaRPr lang="en-GB" dirty="0"/>
          </a:p>
          <a:p>
            <a:r>
              <a:rPr lang="en-GB" b="1" dirty="0"/>
              <a:t>Common </a:t>
            </a:r>
            <a:r>
              <a:rPr lang="en-GB" b="1" dirty="0" err="1"/>
              <a:t>puerperial</a:t>
            </a:r>
            <a:r>
              <a:rPr lang="en-GB" b="1" dirty="0"/>
              <a:t> complications </a:t>
            </a:r>
            <a:endParaRPr lang="en-GB" dirty="0"/>
          </a:p>
          <a:p>
            <a:r>
              <a:rPr lang="en-GB" b="1" dirty="0"/>
              <a:t>Perineal tears and care in the postpartum period </a:t>
            </a:r>
            <a:endParaRPr lang="en-GB" dirty="0"/>
          </a:p>
          <a:p>
            <a:r>
              <a:rPr lang="en-GB" b="1" dirty="0"/>
              <a:t>Breast feeding: physiology and problems </a:t>
            </a:r>
            <a:endParaRPr lang="en-GB" dirty="0"/>
          </a:p>
          <a:p>
            <a:endParaRPr lang="en-GB" dirty="0"/>
          </a:p>
        </p:txBody>
      </p:sp>
    </p:spTree>
    <p:extLst>
      <p:ext uri="{BB962C8B-B14F-4D97-AF65-F5344CB8AC3E}">
        <p14:creationId xmlns:p14="http://schemas.microsoft.com/office/powerpoint/2010/main" val="2864552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6612-D5DC-8B45-AAFD-8C3FD0406E6F}"/>
              </a:ext>
            </a:extLst>
          </p:cNvPr>
          <p:cNvSpPr>
            <a:spLocks noGrp="1"/>
          </p:cNvSpPr>
          <p:nvPr>
            <p:ph type="title"/>
          </p:nvPr>
        </p:nvSpPr>
        <p:spPr>
          <a:xfrm>
            <a:off x="1780125" y="611410"/>
            <a:ext cx="8911687" cy="1280890"/>
          </a:xfrm>
        </p:spPr>
        <p:txBody>
          <a:bodyPr>
            <a:normAutofit/>
          </a:bodyPr>
          <a:lstStyle/>
          <a:p>
            <a:r>
              <a:rPr lang="en-GB" dirty="0"/>
              <a:t>What can be done to improve milk production? </a:t>
            </a:r>
          </a:p>
        </p:txBody>
      </p:sp>
      <p:sp>
        <p:nvSpPr>
          <p:cNvPr id="3" name="Content Placeholder 2">
            <a:extLst>
              <a:ext uri="{FF2B5EF4-FFF2-40B4-BE49-F238E27FC236}">
                <a16:creationId xmlns:a16="http://schemas.microsoft.com/office/drawing/2014/main" id="{72FC469D-371F-E24E-AFB5-2D808C59C7D3}"/>
              </a:ext>
            </a:extLst>
          </p:cNvPr>
          <p:cNvSpPr>
            <a:spLocks noGrp="1"/>
          </p:cNvSpPr>
          <p:nvPr>
            <p:ph idx="1"/>
          </p:nvPr>
        </p:nvSpPr>
        <p:spPr>
          <a:xfrm>
            <a:off x="723900" y="1690688"/>
            <a:ext cx="10515600" cy="4351338"/>
          </a:xfrm>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pic>
        <p:nvPicPr>
          <p:cNvPr id="8194" name="Picture 2" descr="How to Rebuild or Increase Your Breast Milk Supply">
            <a:extLst>
              <a:ext uri="{FF2B5EF4-FFF2-40B4-BE49-F238E27FC236}">
                <a16:creationId xmlns:a16="http://schemas.microsoft.com/office/drawing/2014/main" id="{DD4AC8DE-6A16-9A47-B26D-2F383FDE4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853" y="1881452"/>
            <a:ext cx="7423547" cy="494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2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0F27-9C68-B749-9D3E-B532F538654D}"/>
              </a:ext>
            </a:extLst>
          </p:cNvPr>
          <p:cNvSpPr>
            <a:spLocks noGrp="1"/>
          </p:cNvSpPr>
          <p:nvPr>
            <p:ph type="title"/>
          </p:nvPr>
        </p:nvSpPr>
        <p:spPr>
          <a:xfrm>
            <a:off x="1676400" y="669925"/>
            <a:ext cx="10515600" cy="3190875"/>
          </a:xfrm>
        </p:spPr>
        <p:txBody>
          <a:bodyPr>
            <a:normAutofit/>
          </a:bodyPr>
          <a:lstStyle/>
          <a:p>
            <a:r>
              <a:rPr lang="en-GB" b="1" dirty="0"/>
              <a:t>Grace had an elective Caesarean section 2 days ago; at term for breech presentation. She asks “why do the midwives keep giving me painful injections?” Her BMI is 42.</a:t>
            </a:r>
            <a:br>
              <a:rPr lang="en-GB" b="1" dirty="0"/>
            </a:br>
            <a:r>
              <a:rPr lang="en-GB" b="1" dirty="0"/>
              <a:t>What are you going to explain? </a:t>
            </a:r>
            <a:endParaRPr lang="en-GB" dirty="0"/>
          </a:p>
        </p:txBody>
      </p:sp>
    </p:spTree>
    <p:extLst>
      <p:ext uri="{BB962C8B-B14F-4D97-AF65-F5344CB8AC3E}">
        <p14:creationId xmlns:p14="http://schemas.microsoft.com/office/powerpoint/2010/main" val="4153322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EDFC-B81B-3F4C-BAA2-C8FD25288D09}"/>
              </a:ext>
            </a:extLst>
          </p:cNvPr>
          <p:cNvSpPr>
            <a:spLocks noGrp="1"/>
          </p:cNvSpPr>
          <p:nvPr>
            <p:ph type="title"/>
          </p:nvPr>
        </p:nvSpPr>
        <p:spPr>
          <a:xfrm>
            <a:off x="677334" y="156238"/>
            <a:ext cx="8596668" cy="660400"/>
          </a:xfrm>
        </p:spPr>
        <p:txBody>
          <a:bodyPr>
            <a:noAutofit/>
          </a:bodyPr>
          <a:lstStyle/>
          <a:p>
            <a:endParaRPr lang="en-GR" sz="2800" b="1" dirty="0">
              <a:solidFill>
                <a:schemeClr val="tx1"/>
              </a:solidFill>
            </a:endParaRPr>
          </a:p>
        </p:txBody>
      </p:sp>
      <p:pic>
        <p:nvPicPr>
          <p:cNvPr id="6" name="Content Placeholder 5">
            <a:extLst>
              <a:ext uri="{FF2B5EF4-FFF2-40B4-BE49-F238E27FC236}">
                <a16:creationId xmlns:a16="http://schemas.microsoft.com/office/drawing/2014/main" id="{FF971C7A-6F68-0C49-8EC5-93518AB5EEB5}"/>
              </a:ext>
            </a:extLst>
          </p:cNvPr>
          <p:cNvPicPr>
            <a:picLocks noGrp="1" noChangeAspect="1"/>
          </p:cNvPicPr>
          <p:nvPr>
            <p:ph idx="1"/>
          </p:nvPr>
        </p:nvPicPr>
        <p:blipFill>
          <a:blip r:embed="rId2"/>
          <a:stretch>
            <a:fillRect/>
          </a:stretch>
        </p:blipFill>
        <p:spPr>
          <a:xfrm>
            <a:off x="-1" y="0"/>
            <a:ext cx="12155037" cy="1909011"/>
          </a:xfrm>
        </p:spPr>
      </p:pic>
      <p:sp>
        <p:nvSpPr>
          <p:cNvPr id="5" name="Rectangle 4">
            <a:extLst>
              <a:ext uri="{FF2B5EF4-FFF2-40B4-BE49-F238E27FC236}">
                <a16:creationId xmlns:a16="http://schemas.microsoft.com/office/drawing/2014/main" id="{89111DD6-702A-6F4D-B19B-DA84FF9775E2}"/>
              </a:ext>
            </a:extLst>
          </p:cNvPr>
          <p:cNvSpPr/>
          <p:nvPr/>
        </p:nvSpPr>
        <p:spPr>
          <a:xfrm>
            <a:off x="3048000" y="2455318"/>
            <a:ext cx="6096000" cy="369332"/>
          </a:xfrm>
          <a:prstGeom prst="rect">
            <a:avLst/>
          </a:prstGeom>
        </p:spPr>
        <p:txBody>
          <a:bodyPr>
            <a:spAutoFit/>
          </a:bodyPr>
          <a:lstStyle/>
          <a:p>
            <a:endParaRPr lang="en-GR" dirty="0"/>
          </a:p>
        </p:txBody>
      </p:sp>
      <p:sp>
        <p:nvSpPr>
          <p:cNvPr id="7" name="TextBox 6">
            <a:extLst>
              <a:ext uri="{FF2B5EF4-FFF2-40B4-BE49-F238E27FC236}">
                <a16:creationId xmlns:a16="http://schemas.microsoft.com/office/drawing/2014/main" id="{EA765056-DF59-6C4C-BBA9-C56B88EF949F}"/>
              </a:ext>
            </a:extLst>
          </p:cNvPr>
          <p:cNvSpPr txBox="1"/>
          <p:nvPr/>
        </p:nvSpPr>
        <p:spPr>
          <a:xfrm>
            <a:off x="114909" y="2455318"/>
            <a:ext cx="9721518"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r>
              <a:rPr lang="en-GB" sz="2000" b="1" dirty="0"/>
              <a:t>Genital tract sepsis</a:t>
            </a:r>
          </a:p>
          <a:p>
            <a:pPr fontAlgn="base"/>
            <a:r>
              <a:rPr lang="en-GB" sz="2000" b="1" dirty="0"/>
              <a:t>In the absence of any signs and symptoms of infection, routine assessment of temperature is unnecessary.</a:t>
            </a:r>
          </a:p>
          <a:p>
            <a:pPr fontAlgn="base"/>
            <a:endParaRPr lang="en-GB" sz="2000" b="1" dirty="0"/>
          </a:p>
          <a:p>
            <a:pPr fontAlgn="base"/>
            <a:r>
              <a:rPr lang="en-GB" sz="2000" b="1" dirty="0"/>
              <a:t>Temperature should be taken and documented if infection is suspected. </a:t>
            </a:r>
          </a:p>
          <a:p>
            <a:pPr fontAlgn="base"/>
            <a:endParaRPr lang="en-GB" sz="2000" b="1" dirty="0"/>
          </a:p>
          <a:p>
            <a:pPr fontAlgn="base"/>
            <a:r>
              <a:rPr lang="en-GB" sz="2000" b="1" dirty="0"/>
              <a:t>If the temperature is above 38</a:t>
            </a:r>
            <a:r>
              <a:rPr lang="en-GB" sz="2000" b="1" baseline="30000" dirty="0"/>
              <a:t>o</a:t>
            </a:r>
            <a:r>
              <a:rPr lang="en-GB" sz="2000" b="1" dirty="0"/>
              <a:t>C, repeat measurement in 4-6 hours.</a:t>
            </a:r>
          </a:p>
          <a:p>
            <a:pPr fontAlgn="base"/>
            <a:endParaRPr lang="en-GB" sz="2000" b="1" dirty="0"/>
          </a:p>
          <a:p>
            <a:pPr fontAlgn="base"/>
            <a:r>
              <a:rPr lang="en-GB" sz="2000" b="1" dirty="0"/>
              <a:t>If the temperature remains above 38</a:t>
            </a:r>
            <a:r>
              <a:rPr lang="en-GB" sz="2000" b="1" baseline="30000" dirty="0"/>
              <a:t>o</a:t>
            </a:r>
            <a:r>
              <a:rPr lang="en-GB" sz="2000" b="1" dirty="0"/>
              <a:t>C on the second reading or there are other observable symptoms and measurable signs of sepsis, evaluate further (emergency action).</a:t>
            </a:r>
          </a:p>
        </p:txBody>
      </p:sp>
      <p:sp>
        <p:nvSpPr>
          <p:cNvPr id="8" name="TextBox 7">
            <a:extLst>
              <a:ext uri="{FF2B5EF4-FFF2-40B4-BE49-F238E27FC236}">
                <a16:creationId xmlns:a16="http://schemas.microsoft.com/office/drawing/2014/main" id="{20E89B8A-3437-9143-83B3-D8A9897DD655}"/>
              </a:ext>
            </a:extLst>
          </p:cNvPr>
          <p:cNvSpPr txBox="1"/>
          <p:nvPr/>
        </p:nvSpPr>
        <p:spPr>
          <a:xfrm>
            <a:off x="114909" y="2228452"/>
            <a:ext cx="11531659" cy="40626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base"/>
            <a:r>
              <a:rPr lang="en-GB" sz="2000" b="1" dirty="0"/>
              <a:t>Postpartum haemorrhage</a:t>
            </a:r>
          </a:p>
          <a:p>
            <a:pPr fontAlgn="base"/>
            <a:r>
              <a:rPr lang="en-GB" sz="2000" b="1" dirty="0"/>
              <a:t>In the absence of abnormal vaginal loss, assessment of the uterus by abdominal palpation or measurement as a routine observation is unnecessary.</a:t>
            </a:r>
          </a:p>
          <a:p>
            <a:pPr fontAlgn="base"/>
            <a:endParaRPr lang="en-GB" sz="2000" b="1" dirty="0"/>
          </a:p>
          <a:p>
            <a:pPr fontAlgn="base"/>
            <a:r>
              <a:rPr lang="en-GB" sz="2000" b="1" dirty="0"/>
              <a:t>Assessment of vaginal loss and uterine involution and position should be undertaken in women with excessive or offensive vaginal loss, abdominal tenderness or fever. Any abnormalities in the size, tone and position of the uterus should be evaluated. If no uterine abnormality is found, consider other causes of symptoms (urgent action).</a:t>
            </a:r>
          </a:p>
          <a:p>
            <a:pPr fontAlgn="base"/>
            <a:endParaRPr lang="en-GB" sz="2000" b="1" dirty="0"/>
          </a:p>
          <a:p>
            <a:pPr fontAlgn="base"/>
            <a:r>
              <a:rPr lang="en-GB" sz="2000" b="1" dirty="0"/>
              <a:t>Sudden or profuse blood loss, or blood loss accompanied by any of the signs and symptoms of shock, including tachycardia, hypotension, hypoperfusion and change in consciousness, should be evaluated (emergency action).</a:t>
            </a:r>
          </a:p>
          <a:p>
            <a:endParaRPr lang="en-GB" dirty="0"/>
          </a:p>
        </p:txBody>
      </p:sp>
      <p:sp>
        <p:nvSpPr>
          <p:cNvPr id="9" name="Rectangle 8">
            <a:extLst>
              <a:ext uri="{FF2B5EF4-FFF2-40B4-BE49-F238E27FC236}">
                <a16:creationId xmlns:a16="http://schemas.microsoft.com/office/drawing/2014/main" id="{C7A5D6D2-D6E2-2D44-B436-72CDADE3A69C}"/>
              </a:ext>
            </a:extLst>
          </p:cNvPr>
          <p:cNvSpPr/>
          <p:nvPr/>
        </p:nvSpPr>
        <p:spPr>
          <a:xfrm>
            <a:off x="114909" y="2228452"/>
            <a:ext cx="11531659"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n-GB" sz="2000" b="1" dirty="0">
                <a:solidFill>
                  <a:schemeClr val="tx1"/>
                </a:solidFill>
                <a:latin typeface="Lato"/>
              </a:rPr>
              <a:t>Pre-eclampsia and eclampsia</a:t>
            </a:r>
          </a:p>
          <a:p>
            <a:pPr fontAlgn="base"/>
            <a:r>
              <a:rPr lang="en-GB" sz="2000" b="1" dirty="0">
                <a:solidFill>
                  <a:schemeClr val="tx1"/>
                </a:solidFill>
                <a:latin typeface="Lato"/>
              </a:rPr>
              <a:t>A minimum of one blood pressure measurement should be carried out and documented within 6 hours of the birth.</a:t>
            </a:r>
          </a:p>
          <a:p>
            <a:pPr fontAlgn="base"/>
            <a:r>
              <a:rPr lang="en-GB" sz="2000" b="1" dirty="0">
                <a:solidFill>
                  <a:schemeClr val="tx1"/>
                </a:solidFill>
                <a:latin typeface="Lato"/>
              </a:rPr>
              <a:t>Routine assessment of proteinuria is not recommended.</a:t>
            </a:r>
          </a:p>
          <a:p>
            <a:pPr fontAlgn="base"/>
            <a:r>
              <a:rPr lang="en-GB" sz="2000" b="1" dirty="0">
                <a:solidFill>
                  <a:schemeClr val="tx1"/>
                </a:solidFill>
                <a:latin typeface="Lato"/>
              </a:rPr>
              <a:t>Women with severe or persistent headache should be evaluated and pre-eclampsia considered (emergency action).</a:t>
            </a:r>
          </a:p>
          <a:p>
            <a:pPr fontAlgn="base"/>
            <a:r>
              <a:rPr lang="en-GB" sz="2000" b="1" dirty="0">
                <a:solidFill>
                  <a:schemeClr val="tx1"/>
                </a:solidFill>
                <a:latin typeface="Lato"/>
              </a:rPr>
              <a:t>If diastolic blood pressure is greater than </a:t>
            </a:r>
            <a:r>
              <a:rPr lang="en-GB" sz="2000" b="1" dirty="0">
                <a:solidFill>
                  <a:schemeClr val="tx1"/>
                </a:solidFill>
                <a:latin typeface="inherit"/>
              </a:rPr>
              <a:t>90 mmHg</a:t>
            </a:r>
            <a:r>
              <a:rPr lang="en-GB" sz="2000" b="1" dirty="0">
                <a:solidFill>
                  <a:schemeClr val="tx1"/>
                </a:solidFill>
                <a:latin typeface="Lato"/>
              </a:rPr>
              <a:t>, and there are no other signs and symptoms of pre-eclampsia, measurement of blood pressure should be repeated within 4 hours.</a:t>
            </a:r>
          </a:p>
          <a:p>
            <a:pPr fontAlgn="base"/>
            <a:r>
              <a:rPr lang="en-GB" sz="2000" b="1" dirty="0">
                <a:solidFill>
                  <a:schemeClr val="tx1"/>
                </a:solidFill>
                <a:latin typeface="Lato"/>
              </a:rPr>
              <a:t>If diastolic blood pressure is greater than </a:t>
            </a:r>
            <a:r>
              <a:rPr lang="en-GB" sz="2000" b="1" dirty="0">
                <a:solidFill>
                  <a:schemeClr val="tx1"/>
                </a:solidFill>
                <a:latin typeface="inherit"/>
              </a:rPr>
              <a:t>90 mmHg</a:t>
            </a:r>
            <a:r>
              <a:rPr lang="en-GB" sz="2000" b="1" dirty="0">
                <a:solidFill>
                  <a:schemeClr val="tx1"/>
                </a:solidFill>
                <a:latin typeface="Lato"/>
              </a:rPr>
              <a:t> and accompanied by another sign or symptom of pre-eclampsia, evaluate further (emergency action).</a:t>
            </a:r>
          </a:p>
          <a:p>
            <a:pPr fontAlgn="base"/>
            <a:r>
              <a:rPr lang="en-GB" sz="2000" b="1" dirty="0">
                <a:solidFill>
                  <a:schemeClr val="tx1"/>
                </a:solidFill>
                <a:latin typeface="Lato"/>
              </a:rPr>
              <a:t>If diastolic blood pressure is greater than </a:t>
            </a:r>
            <a:r>
              <a:rPr lang="en-GB" sz="2000" b="1" dirty="0">
                <a:solidFill>
                  <a:schemeClr val="tx1"/>
                </a:solidFill>
                <a:latin typeface="inherit"/>
              </a:rPr>
              <a:t>90 mmHg</a:t>
            </a:r>
            <a:r>
              <a:rPr lang="en-GB" sz="2000" b="1" dirty="0">
                <a:solidFill>
                  <a:schemeClr val="tx1"/>
                </a:solidFill>
                <a:latin typeface="Lato"/>
              </a:rPr>
              <a:t> and does not fall below </a:t>
            </a:r>
            <a:r>
              <a:rPr lang="en-GB" sz="2000" b="1" dirty="0">
                <a:solidFill>
                  <a:schemeClr val="tx1"/>
                </a:solidFill>
                <a:latin typeface="inherit"/>
              </a:rPr>
              <a:t>90mmHg</a:t>
            </a:r>
            <a:r>
              <a:rPr lang="en-GB" sz="2000" b="1" dirty="0">
                <a:solidFill>
                  <a:schemeClr val="tx1"/>
                </a:solidFill>
                <a:latin typeface="Lato"/>
              </a:rPr>
              <a:t> within 4 hours, evaluate for pre-eclampsia (emergency action).</a:t>
            </a:r>
            <a:endParaRPr lang="en-GB" sz="2000" b="1" i="0" u="none" strike="noStrike" dirty="0">
              <a:solidFill>
                <a:schemeClr val="tx1"/>
              </a:solidFill>
              <a:effectLst/>
              <a:latin typeface="Lato"/>
            </a:endParaRPr>
          </a:p>
        </p:txBody>
      </p:sp>
      <p:sp>
        <p:nvSpPr>
          <p:cNvPr id="10" name="Rectangle 9">
            <a:extLst>
              <a:ext uri="{FF2B5EF4-FFF2-40B4-BE49-F238E27FC236}">
                <a16:creationId xmlns:a16="http://schemas.microsoft.com/office/drawing/2014/main" id="{7FE9957B-5864-0B4E-B881-7A68CE491224}"/>
              </a:ext>
            </a:extLst>
          </p:cNvPr>
          <p:cNvSpPr/>
          <p:nvPr/>
        </p:nvSpPr>
        <p:spPr>
          <a:xfrm>
            <a:off x="128380" y="1932097"/>
            <a:ext cx="11796920"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base"/>
            <a:r>
              <a:rPr lang="en-GB" sz="2400" b="1" dirty="0">
                <a:solidFill>
                  <a:schemeClr val="tx1"/>
                </a:solidFill>
                <a:latin typeface="Lato"/>
              </a:rPr>
              <a:t>Thromboembolism</a:t>
            </a:r>
          </a:p>
          <a:p>
            <a:pPr fontAlgn="base"/>
            <a:r>
              <a:rPr lang="en-GB" sz="2400" b="1" dirty="0">
                <a:solidFill>
                  <a:schemeClr val="tx1"/>
                </a:solidFill>
                <a:latin typeface="Lato"/>
              </a:rPr>
              <a:t>Women should be encouraged to mobilise as soon as appropriate following the birth.</a:t>
            </a:r>
          </a:p>
          <a:p>
            <a:pPr fontAlgn="base"/>
            <a:r>
              <a:rPr lang="en-GB" sz="2400" b="1" dirty="0">
                <a:solidFill>
                  <a:schemeClr val="tx1"/>
                </a:solidFill>
                <a:latin typeface="Lato"/>
              </a:rPr>
              <a:t>Women with unilateral calf pain, redness or swelling should be evaluated for deep venous thrombosis (emergency action).</a:t>
            </a:r>
          </a:p>
          <a:p>
            <a:pPr fontAlgn="base"/>
            <a:endParaRPr lang="en-GB" sz="2400" b="1" dirty="0">
              <a:solidFill>
                <a:schemeClr val="tx1"/>
              </a:solidFill>
              <a:latin typeface="Lato"/>
            </a:endParaRPr>
          </a:p>
          <a:p>
            <a:pPr fontAlgn="base"/>
            <a:r>
              <a:rPr lang="en-GB" sz="2400" b="1" dirty="0">
                <a:solidFill>
                  <a:schemeClr val="tx1"/>
                </a:solidFill>
                <a:latin typeface="Lato"/>
              </a:rPr>
              <a:t>Women experiencing shortness of breath or chest pain should be evaluated for pulmonary thromboembolism (emergency action).</a:t>
            </a:r>
          </a:p>
          <a:p>
            <a:pPr fontAlgn="base"/>
            <a:r>
              <a:rPr lang="en-GB" sz="2400" b="1" dirty="0">
                <a:solidFill>
                  <a:schemeClr val="tx1"/>
                </a:solidFill>
                <a:latin typeface="Lato"/>
              </a:rPr>
              <a:t>Routine use of Homan's sign as a tool for evaluation of thromboembolism is not recommended.</a:t>
            </a:r>
          </a:p>
          <a:p>
            <a:pPr fontAlgn="base"/>
            <a:endParaRPr lang="en-GB" sz="2400" b="1" dirty="0">
              <a:solidFill>
                <a:schemeClr val="tx1"/>
              </a:solidFill>
              <a:latin typeface="Lato"/>
            </a:endParaRPr>
          </a:p>
          <a:p>
            <a:pPr fontAlgn="base"/>
            <a:r>
              <a:rPr lang="en-GB" sz="2400" b="1" dirty="0">
                <a:solidFill>
                  <a:schemeClr val="tx1"/>
                </a:solidFill>
                <a:latin typeface="Lato"/>
              </a:rPr>
              <a:t>Obese women are at higher risk of thromboembolism and should receive individualised care.</a:t>
            </a:r>
            <a:endParaRPr lang="en-GB" sz="2400" b="1" i="0" u="none" strike="noStrike" dirty="0">
              <a:solidFill>
                <a:schemeClr val="tx1"/>
              </a:solidFill>
              <a:effectLst/>
              <a:latin typeface="Lato"/>
            </a:endParaRPr>
          </a:p>
        </p:txBody>
      </p:sp>
    </p:spTree>
    <p:extLst>
      <p:ext uri="{BB962C8B-B14F-4D97-AF65-F5344CB8AC3E}">
        <p14:creationId xmlns:p14="http://schemas.microsoft.com/office/powerpoint/2010/main" val="38054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4BD3-C56D-2845-9041-7889690249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3588CB-B63C-0E4E-9169-C123BEB3DB8E}"/>
              </a:ext>
            </a:extLst>
          </p:cNvPr>
          <p:cNvSpPr>
            <a:spLocks noGrp="1"/>
          </p:cNvSpPr>
          <p:nvPr>
            <p:ph idx="1"/>
          </p:nvPr>
        </p:nvSpPr>
        <p:spPr>
          <a:xfrm>
            <a:off x="2589212" y="2133600"/>
            <a:ext cx="8915400" cy="4724400"/>
          </a:xfrm>
        </p:spPr>
        <p:txBody>
          <a:bodyPr>
            <a:normAutofit/>
          </a:bodyPr>
          <a:lstStyle/>
          <a:p>
            <a:r>
              <a:rPr lang="en-GB" sz="2400" dirty="0"/>
              <a:t>Why is venous thrombosis common at this time? </a:t>
            </a:r>
          </a:p>
          <a:p>
            <a:endParaRPr lang="en-GB" sz="2400" dirty="0"/>
          </a:p>
          <a:p>
            <a:endParaRPr lang="en-GB" sz="2400" dirty="0"/>
          </a:p>
          <a:p>
            <a:endParaRPr lang="en-GB" sz="2400" dirty="0"/>
          </a:p>
          <a:p>
            <a:r>
              <a:rPr lang="en-GB" sz="2400" dirty="0"/>
              <a:t>What measures can be taken to avoid the problem of venous thrombosis? </a:t>
            </a:r>
          </a:p>
          <a:p>
            <a:pPr lvl="1"/>
            <a:r>
              <a:rPr lang="en-GB" sz="2200" dirty="0"/>
              <a:t>Antithrombotic shocks </a:t>
            </a:r>
          </a:p>
          <a:p>
            <a:pPr lvl="1"/>
            <a:r>
              <a:rPr lang="en-GB" sz="2200" dirty="0"/>
              <a:t>LMH</a:t>
            </a:r>
          </a:p>
          <a:p>
            <a:pPr lvl="1"/>
            <a:r>
              <a:rPr lang="en-GB" sz="2200" dirty="0"/>
              <a:t>Early mobilization </a:t>
            </a:r>
          </a:p>
          <a:p>
            <a:endParaRPr lang="en-GB" sz="2400" dirty="0"/>
          </a:p>
          <a:p>
            <a:endParaRPr lang="en-GB" sz="2400" dirty="0"/>
          </a:p>
        </p:txBody>
      </p:sp>
    </p:spTree>
    <p:extLst>
      <p:ext uri="{BB962C8B-B14F-4D97-AF65-F5344CB8AC3E}">
        <p14:creationId xmlns:p14="http://schemas.microsoft.com/office/powerpoint/2010/main" val="40027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D628-2FBC-0D40-A662-F0F8C90A3C7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49C60B-317E-0542-9DB2-CCB14CCD461D}"/>
              </a:ext>
            </a:extLst>
          </p:cNvPr>
          <p:cNvSpPr>
            <a:spLocks noGrp="1"/>
          </p:cNvSpPr>
          <p:nvPr>
            <p:ph idx="1"/>
          </p:nvPr>
        </p:nvSpPr>
        <p:spPr/>
        <p:txBody>
          <a:bodyPr/>
          <a:lstStyle/>
          <a:p>
            <a:endParaRPr lang="en-GB"/>
          </a:p>
        </p:txBody>
      </p:sp>
      <p:pic>
        <p:nvPicPr>
          <p:cNvPr id="4" name="Picture 2" descr="page2image39057008">
            <a:extLst>
              <a:ext uri="{FF2B5EF4-FFF2-40B4-BE49-F238E27FC236}">
                <a16:creationId xmlns:a16="http://schemas.microsoft.com/office/drawing/2014/main" id="{EE7E82E0-75F1-BB4F-9A18-6FE74B7BB1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2" t="3659" r="4531" b="62367"/>
          <a:stretch/>
        </p:blipFill>
        <p:spPr bwMode="auto">
          <a:xfrm>
            <a:off x="1206404" y="1298207"/>
            <a:ext cx="9779191" cy="426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5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CD0B-70F4-D444-B253-27A47DF654A3}"/>
              </a:ext>
            </a:extLst>
          </p:cNvPr>
          <p:cNvSpPr>
            <a:spLocks noGrp="1"/>
          </p:cNvSpPr>
          <p:nvPr>
            <p:ph type="title"/>
          </p:nvPr>
        </p:nvSpPr>
        <p:spPr>
          <a:xfrm>
            <a:off x="1778001" y="624110"/>
            <a:ext cx="9726612" cy="1280890"/>
          </a:xfrm>
        </p:spPr>
        <p:txBody>
          <a:bodyPr>
            <a:normAutofit fontScale="90000"/>
          </a:bodyPr>
          <a:lstStyle/>
          <a:p>
            <a:r>
              <a:rPr lang="en-GB" dirty="0"/>
              <a:t>What physiological changes occur in the </a:t>
            </a:r>
            <a:r>
              <a:rPr lang="en-GB" dirty="0" err="1"/>
              <a:t>puerperial</a:t>
            </a:r>
            <a:r>
              <a:rPr lang="en-GB" dirty="0"/>
              <a:t> period in various organ systems?</a:t>
            </a:r>
          </a:p>
        </p:txBody>
      </p:sp>
      <p:sp>
        <p:nvSpPr>
          <p:cNvPr id="3" name="Content Placeholder 2">
            <a:extLst>
              <a:ext uri="{FF2B5EF4-FFF2-40B4-BE49-F238E27FC236}">
                <a16:creationId xmlns:a16="http://schemas.microsoft.com/office/drawing/2014/main" id="{CB027FC8-62D1-774F-AB3C-8CCB4B03E9A3}"/>
              </a:ext>
            </a:extLst>
          </p:cNvPr>
          <p:cNvSpPr>
            <a:spLocks noGrp="1"/>
          </p:cNvSpPr>
          <p:nvPr>
            <p:ph idx="1"/>
          </p:nvPr>
        </p:nvSpPr>
        <p:spPr>
          <a:xfrm>
            <a:off x="838200" y="1825624"/>
            <a:ext cx="10515600" cy="5032375"/>
          </a:xfrm>
        </p:spPr>
        <p:txBody>
          <a:bodyPr>
            <a:normAutofit/>
          </a:bodyPr>
          <a:lstStyle/>
          <a:p>
            <a:pPr>
              <a:lnSpc>
                <a:spcPct val="100000"/>
              </a:lnSpc>
            </a:pPr>
            <a:r>
              <a:rPr lang="en-GB" sz="2400" b="1" dirty="0">
                <a:solidFill>
                  <a:schemeClr val="tx1"/>
                </a:solidFill>
              </a:rPr>
              <a:t>Organ Systems Involved</a:t>
            </a:r>
          </a:p>
          <a:p>
            <a:pPr lvl="1">
              <a:lnSpc>
                <a:spcPct val="100000"/>
              </a:lnSpc>
            </a:pPr>
            <a:r>
              <a:rPr lang="en-GB" sz="2000" b="1" dirty="0">
                <a:solidFill>
                  <a:schemeClr val="tx1"/>
                </a:solidFill>
              </a:rPr>
              <a:t>General Physiological Changes</a:t>
            </a:r>
          </a:p>
          <a:p>
            <a:pPr lvl="1">
              <a:lnSpc>
                <a:spcPct val="100000"/>
              </a:lnSpc>
            </a:pPr>
            <a:r>
              <a:rPr lang="en-GB" sz="2000" b="1" dirty="0">
                <a:solidFill>
                  <a:schemeClr val="tx1"/>
                </a:solidFill>
              </a:rPr>
              <a:t>Reproductive</a:t>
            </a:r>
          </a:p>
          <a:p>
            <a:pPr lvl="1">
              <a:lnSpc>
                <a:spcPct val="100000"/>
              </a:lnSpc>
            </a:pPr>
            <a:r>
              <a:rPr lang="en-GB" sz="2000" b="1" dirty="0">
                <a:solidFill>
                  <a:schemeClr val="tx1"/>
                </a:solidFill>
              </a:rPr>
              <a:t>Lactation</a:t>
            </a:r>
          </a:p>
          <a:p>
            <a:pPr lvl="1">
              <a:lnSpc>
                <a:spcPct val="100000"/>
              </a:lnSpc>
            </a:pPr>
            <a:r>
              <a:rPr lang="en-GB" sz="2000" b="1" dirty="0">
                <a:solidFill>
                  <a:schemeClr val="tx1"/>
                </a:solidFill>
              </a:rPr>
              <a:t>Endocrine</a:t>
            </a:r>
          </a:p>
          <a:p>
            <a:pPr lvl="1">
              <a:lnSpc>
                <a:spcPct val="100000"/>
              </a:lnSpc>
            </a:pPr>
            <a:r>
              <a:rPr lang="en-GB" sz="2000" b="1" dirty="0">
                <a:solidFill>
                  <a:schemeClr val="tx1"/>
                </a:solidFill>
              </a:rPr>
              <a:t>Renal</a:t>
            </a:r>
          </a:p>
          <a:p>
            <a:pPr lvl="1">
              <a:lnSpc>
                <a:spcPct val="100000"/>
              </a:lnSpc>
            </a:pPr>
            <a:r>
              <a:rPr lang="en-GB" sz="2000" b="1" dirty="0">
                <a:solidFill>
                  <a:schemeClr val="tx1"/>
                </a:solidFill>
              </a:rPr>
              <a:t>Fluids</a:t>
            </a:r>
          </a:p>
          <a:p>
            <a:pPr lvl="1">
              <a:lnSpc>
                <a:spcPct val="100000"/>
              </a:lnSpc>
            </a:pPr>
            <a:r>
              <a:rPr lang="en-GB" sz="2000" b="1" dirty="0">
                <a:solidFill>
                  <a:schemeClr val="tx1"/>
                </a:solidFill>
              </a:rPr>
              <a:t>Hematologic</a:t>
            </a:r>
          </a:p>
          <a:p>
            <a:pPr lvl="1">
              <a:lnSpc>
                <a:spcPct val="100000"/>
              </a:lnSpc>
            </a:pPr>
            <a:r>
              <a:rPr lang="en-GB" sz="2000" b="1" dirty="0">
                <a:solidFill>
                  <a:schemeClr val="tx1"/>
                </a:solidFill>
              </a:rPr>
              <a:t>Cardiovascular</a:t>
            </a:r>
          </a:p>
          <a:p>
            <a:pPr lvl="1">
              <a:lnSpc>
                <a:spcPct val="100000"/>
              </a:lnSpc>
            </a:pPr>
            <a:r>
              <a:rPr lang="en-GB" sz="2000" b="1" dirty="0">
                <a:solidFill>
                  <a:schemeClr val="tx1"/>
                </a:solidFill>
              </a:rPr>
              <a:t>Gastrointestinal</a:t>
            </a:r>
          </a:p>
        </p:txBody>
      </p:sp>
    </p:spTree>
    <p:extLst>
      <p:ext uri="{BB962C8B-B14F-4D97-AF65-F5344CB8AC3E}">
        <p14:creationId xmlns:p14="http://schemas.microsoft.com/office/powerpoint/2010/main" val="148597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A56E-88DA-904D-97CA-526A4195A6E5}"/>
              </a:ext>
            </a:extLst>
          </p:cNvPr>
          <p:cNvSpPr>
            <a:spLocks noGrp="1"/>
          </p:cNvSpPr>
          <p:nvPr>
            <p:ph type="title"/>
          </p:nvPr>
        </p:nvSpPr>
        <p:spPr>
          <a:xfrm>
            <a:off x="1638301" y="52610"/>
            <a:ext cx="9866312" cy="1280890"/>
          </a:xfrm>
        </p:spPr>
        <p:txBody>
          <a:bodyPr>
            <a:normAutofit/>
          </a:bodyPr>
          <a:lstStyle/>
          <a:p>
            <a:r>
              <a:rPr lang="en-GB" dirty="0"/>
              <a:t>What are the commonly observed problems of puerperium? </a:t>
            </a:r>
          </a:p>
        </p:txBody>
      </p:sp>
      <p:pic>
        <p:nvPicPr>
          <p:cNvPr id="4" name="Content Placeholder 9">
            <a:extLst>
              <a:ext uri="{FF2B5EF4-FFF2-40B4-BE49-F238E27FC236}">
                <a16:creationId xmlns:a16="http://schemas.microsoft.com/office/drawing/2014/main" id="{40649AB3-D91B-214B-B14C-313A434D684F}"/>
              </a:ext>
            </a:extLst>
          </p:cNvPr>
          <p:cNvPicPr>
            <a:picLocks noGrp="1" noChangeAspect="1"/>
          </p:cNvPicPr>
          <p:nvPr>
            <p:ph idx="1"/>
          </p:nvPr>
        </p:nvPicPr>
        <p:blipFill>
          <a:blip r:embed="rId2"/>
          <a:stretch>
            <a:fillRect/>
          </a:stretch>
        </p:blipFill>
        <p:spPr>
          <a:xfrm>
            <a:off x="1296788" y="1163452"/>
            <a:ext cx="9598424" cy="3974275"/>
          </a:xfrm>
        </p:spPr>
      </p:pic>
      <p:pic>
        <p:nvPicPr>
          <p:cNvPr id="6" name="Content Placeholder 5">
            <a:extLst>
              <a:ext uri="{FF2B5EF4-FFF2-40B4-BE49-F238E27FC236}">
                <a16:creationId xmlns:a16="http://schemas.microsoft.com/office/drawing/2014/main" id="{EA97198A-E31C-BB4E-84C3-7C2C2CCB7330}"/>
              </a:ext>
            </a:extLst>
          </p:cNvPr>
          <p:cNvPicPr>
            <a:picLocks noChangeAspect="1"/>
          </p:cNvPicPr>
          <p:nvPr/>
        </p:nvPicPr>
        <p:blipFill rotWithShape="1">
          <a:blip r:embed="rId3"/>
          <a:srcRect b="62020"/>
          <a:stretch/>
        </p:blipFill>
        <p:spPr>
          <a:xfrm>
            <a:off x="1296788" y="5112327"/>
            <a:ext cx="9598424" cy="1758374"/>
          </a:xfrm>
          <a:prstGeom prst="rect">
            <a:avLst/>
          </a:prstGeom>
        </p:spPr>
      </p:pic>
    </p:spTree>
    <p:extLst>
      <p:ext uri="{BB962C8B-B14F-4D97-AF65-F5344CB8AC3E}">
        <p14:creationId xmlns:p14="http://schemas.microsoft.com/office/powerpoint/2010/main" val="40576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363E-8549-6746-B020-DE6EAAEE0B8D}"/>
              </a:ext>
            </a:extLst>
          </p:cNvPr>
          <p:cNvSpPr>
            <a:spLocks noGrp="1"/>
          </p:cNvSpPr>
          <p:nvPr>
            <p:ph type="title"/>
          </p:nvPr>
        </p:nvSpPr>
        <p:spPr>
          <a:xfrm>
            <a:off x="1765301" y="624110"/>
            <a:ext cx="9739312" cy="1280890"/>
          </a:xfrm>
        </p:spPr>
        <p:txBody>
          <a:bodyPr>
            <a:normAutofit/>
          </a:bodyPr>
          <a:lstStyle/>
          <a:p>
            <a:r>
              <a:rPr lang="en-GB" b="1" dirty="0"/>
              <a:t>She also wants to ask you about breastfeeding</a:t>
            </a:r>
            <a:endParaRPr lang="en-GB" dirty="0"/>
          </a:p>
        </p:txBody>
      </p:sp>
      <p:sp>
        <p:nvSpPr>
          <p:cNvPr id="3" name="Content Placeholder 2">
            <a:extLst>
              <a:ext uri="{FF2B5EF4-FFF2-40B4-BE49-F238E27FC236}">
                <a16:creationId xmlns:a16="http://schemas.microsoft.com/office/drawing/2014/main" id="{A6EE8B63-873B-8148-A4AF-CAD12BA89D7C}"/>
              </a:ext>
            </a:extLst>
          </p:cNvPr>
          <p:cNvSpPr>
            <a:spLocks noGrp="1"/>
          </p:cNvSpPr>
          <p:nvPr>
            <p:ph idx="1"/>
          </p:nvPr>
        </p:nvSpPr>
        <p:spPr>
          <a:xfrm>
            <a:off x="1765300" y="2133600"/>
            <a:ext cx="9739312" cy="3777622"/>
          </a:xfrm>
        </p:spPr>
        <p:txBody>
          <a:bodyPr>
            <a:normAutofit/>
          </a:bodyPr>
          <a:lstStyle/>
          <a:p>
            <a:r>
              <a:rPr lang="en-GB" sz="2800" b="1" dirty="0">
                <a:solidFill>
                  <a:schemeClr val="tx1"/>
                </a:solidFill>
              </a:rPr>
              <a:t>What are the advantages of breast feeding to the baby and the mother? </a:t>
            </a:r>
          </a:p>
          <a:p>
            <a:r>
              <a:rPr lang="en-GB" sz="2800" b="1" dirty="0">
                <a:solidFill>
                  <a:schemeClr val="tx1"/>
                </a:solidFill>
              </a:rPr>
              <a:t>What can we, as health professionals do, to encourage breastfeeding? </a:t>
            </a:r>
          </a:p>
          <a:p>
            <a:r>
              <a:rPr lang="en-GB" sz="2800" b="1" dirty="0">
                <a:solidFill>
                  <a:schemeClr val="tx1"/>
                </a:solidFill>
              </a:rPr>
              <a:t>What is the physiology of breastfeeding? </a:t>
            </a:r>
          </a:p>
          <a:p>
            <a:endParaRPr lang="en-GB" dirty="0"/>
          </a:p>
        </p:txBody>
      </p:sp>
    </p:spTree>
    <p:extLst>
      <p:ext uri="{BB962C8B-B14F-4D97-AF65-F5344CB8AC3E}">
        <p14:creationId xmlns:p14="http://schemas.microsoft.com/office/powerpoint/2010/main" val="352148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6EA4-AC13-3142-AE8C-1F3C3EA9319D}"/>
              </a:ext>
            </a:extLst>
          </p:cNvPr>
          <p:cNvSpPr>
            <a:spLocks noGrp="1"/>
          </p:cNvSpPr>
          <p:nvPr>
            <p:ph type="title"/>
          </p:nvPr>
        </p:nvSpPr>
        <p:spPr>
          <a:xfrm>
            <a:off x="1727201" y="624110"/>
            <a:ext cx="9777412" cy="1280890"/>
          </a:xfrm>
        </p:spPr>
        <p:txBody>
          <a:bodyPr>
            <a:normAutofit/>
          </a:bodyPr>
          <a:lstStyle/>
          <a:p>
            <a:r>
              <a:rPr lang="en-GB" dirty="0"/>
              <a:t>What is the correct position for breast feeding for the baby and the mother? </a:t>
            </a:r>
          </a:p>
        </p:txBody>
      </p:sp>
      <p:sp>
        <p:nvSpPr>
          <p:cNvPr id="3" name="Content Placeholder 2">
            <a:extLst>
              <a:ext uri="{FF2B5EF4-FFF2-40B4-BE49-F238E27FC236}">
                <a16:creationId xmlns:a16="http://schemas.microsoft.com/office/drawing/2014/main" id="{A1A93C01-415A-F449-AAC9-E0118C9F1AC5}"/>
              </a:ext>
            </a:extLst>
          </p:cNvPr>
          <p:cNvSpPr>
            <a:spLocks noGrp="1"/>
          </p:cNvSpPr>
          <p:nvPr>
            <p:ph idx="1"/>
          </p:nvPr>
        </p:nvSpPr>
        <p:spPr/>
        <p:txBody>
          <a:bodyPr/>
          <a:lstStyle/>
          <a:p>
            <a:endParaRPr lang="en-GB"/>
          </a:p>
        </p:txBody>
      </p:sp>
      <p:pic>
        <p:nvPicPr>
          <p:cNvPr id="1026" name="Picture 2" descr="Breastfeeding - positioning and attachment - HSE.ie">
            <a:extLst>
              <a:ext uri="{FF2B5EF4-FFF2-40B4-BE49-F238E27FC236}">
                <a16:creationId xmlns:a16="http://schemas.microsoft.com/office/drawing/2014/main" id="{FD5D60C6-C264-DB49-AC0D-5E969CF32D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2" t="17054" r="822" b="19331"/>
          <a:stretch/>
        </p:blipFill>
        <p:spPr bwMode="auto">
          <a:xfrm>
            <a:off x="1460500" y="2143125"/>
            <a:ext cx="9271000" cy="416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6F08-4A20-5542-BCA4-711EF794DA3C}"/>
              </a:ext>
            </a:extLst>
          </p:cNvPr>
          <p:cNvSpPr>
            <a:spLocks noGrp="1"/>
          </p:cNvSpPr>
          <p:nvPr>
            <p:ph type="title"/>
          </p:nvPr>
        </p:nvSpPr>
        <p:spPr>
          <a:xfrm>
            <a:off x="1663701" y="624110"/>
            <a:ext cx="9840912" cy="1280890"/>
          </a:xfrm>
        </p:spPr>
        <p:txBody>
          <a:bodyPr/>
          <a:lstStyle/>
          <a:p>
            <a:r>
              <a:rPr lang="en-GB" dirty="0"/>
              <a:t>What is the physiology of breastfeeding? </a:t>
            </a:r>
          </a:p>
        </p:txBody>
      </p:sp>
      <p:graphicFrame>
        <p:nvGraphicFramePr>
          <p:cNvPr id="4" name="Content Placeholder 3">
            <a:extLst>
              <a:ext uri="{FF2B5EF4-FFF2-40B4-BE49-F238E27FC236}">
                <a16:creationId xmlns:a16="http://schemas.microsoft.com/office/drawing/2014/main" id="{F4B4520A-62DD-8A46-A6D6-D7335C2668F4}"/>
              </a:ext>
            </a:extLst>
          </p:cNvPr>
          <p:cNvGraphicFramePr>
            <a:graphicFrameLocks noGrp="1"/>
          </p:cNvGraphicFramePr>
          <p:nvPr>
            <p:ph idx="1"/>
            <p:extLst>
              <p:ext uri="{D42A27DB-BD31-4B8C-83A1-F6EECF244321}">
                <p14:modId xmlns:p14="http://schemas.microsoft.com/office/powerpoint/2010/main" val="3670642518"/>
              </p:ext>
            </p:extLst>
          </p:nvPr>
        </p:nvGraphicFramePr>
        <p:xfrm>
          <a:off x="114300" y="1629026"/>
          <a:ext cx="6896100" cy="4881813"/>
        </p:xfrm>
        <a:graphic>
          <a:graphicData uri="http://schemas.openxmlformats.org/drawingml/2006/table">
            <a:tbl>
              <a:tblPr>
                <a:tableStyleId>{5C22544A-7EE6-4342-B048-85BDC9FD1C3A}</a:tableStyleId>
              </a:tblPr>
              <a:tblGrid>
                <a:gridCol w="1841500">
                  <a:extLst>
                    <a:ext uri="{9D8B030D-6E8A-4147-A177-3AD203B41FA5}">
                      <a16:colId xmlns:a16="http://schemas.microsoft.com/office/drawing/2014/main" val="1785367968"/>
                    </a:ext>
                  </a:extLst>
                </a:gridCol>
                <a:gridCol w="2197100">
                  <a:extLst>
                    <a:ext uri="{9D8B030D-6E8A-4147-A177-3AD203B41FA5}">
                      <a16:colId xmlns:a16="http://schemas.microsoft.com/office/drawing/2014/main" val="59275549"/>
                    </a:ext>
                  </a:extLst>
                </a:gridCol>
                <a:gridCol w="2857500">
                  <a:extLst>
                    <a:ext uri="{9D8B030D-6E8A-4147-A177-3AD203B41FA5}">
                      <a16:colId xmlns:a16="http://schemas.microsoft.com/office/drawing/2014/main" val="525381057"/>
                    </a:ext>
                  </a:extLst>
                </a:gridCol>
              </a:tblGrid>
              <a:tr h="229018">
                <a:tc gridSpan="3">
                  <a:txBody>
                    <a:bodyPr/>
                    <a:lstStyle/>
                    <a:p>
                      <a:pPr algn="ctr"/>
                      <a:r>
                        <a:rPr lang="en-GB" sz="2000" b="1" dirty="0">
                          <a:effectLst/>
                        </a:rPr>
                        <a:t>Prolactin and oxytocin</a:t>
                      </a:r>
                      <a:endParaRPr lang="en-GB" sz="2000" b="1" dirty="0">
                        <a:effectLst/>
                        <a:latin typeface="Verdana" panose="020B0604030504040204" pitchFamily="34" charset="0"/>
                      </a:endParaRPr>
                    </a:p>
                  </a:txBody>
                  <a:tcPr marL="0" marR="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2856998"/>
                  </a:ext>
                </a:extLst>
              </a:tr>
              <a:tr h="1145089">
                <a:tc>
                  <a:txBody>
                    <a:bodyPr/>
                    <a:lstStyle/>
                    <a:p>
                      <a:pPr algn="ctr"/>
                      <a:r>
                        <a:rPr lang="en-GB" sz="2000" b="1" dirty="0">
                          <a:effectLst/>
                        </a:rPr>
                        <a:t>Source</a:t>
                      </a:r>
                      <a:endParaRPr lang="en-GB" sz="2000" b="1" dirty="0">
                        <a:effectLst/>
                        <a:latin typeface="Verdana" panose="020B0604030504040204" pitchFamily="34" charset="0"/>
                      </a:endParaRPr>
                    </a:p>
                  </a:txBody>
                  <a:tcPr marL="0" marR="0" marT="0" marB="0" anchor="ctr"/>
                </a:tc>
                <a:tc>
                  <a:txBody>
                    <a:bodyPr/>
                    <a:lstStyle/>
                    <a:p>
                      <a:pPr algn="ctr"/>
                      <a:r>
                        <a:rPr lang="en-GB" sz="2000" b="1" dirty="0">
                          <a:effectLst/>
                        </a:rPr>
                        <a:t>Anterior Pituitary Gland</a:t>
                      </a:r>
                      <a:endParaRPr lang="en-GB" sz="2000" b="1" dirty="0">
                        <a:effectLst/>
                        <a:latin typeface="Verdana" panose="020B0604030504040204" pitchFamily="34" charset="0"/>
                      </a:endParaRPr>
                    </a:p>
                  </a:txBody>
                  <a:tcPr marL="0" marR="0" marT="0" marB="0" anchor="ctr"/>
                </a:tc>
                <a:tc>
                  <a:txBody>
                    <a:bodyPr/>
                    <a:lstStyle/>
                    <a:p>
                      <a:pPr algn="ctr"/>
                      <a:r>
                        <a:rPr lang="en-GB" sz="2000" b="1" dirty="0">
                          <a:effectLst/>
                        </a:rPr>
                        <a:t>Posterior Pituitary Gland (but Synthesized in Hypothalamus)</a:t>
                      </a:r>
                      <a:endParaRPr lang="en-GB" sz="2000" b="1" dirty="0">
                        <a:effectLst/>
                        <a:latin typeface="Verdana" panose="020B0604030504040204" pitchFamily="34" charset="0"/>
                      </a:endParaRPr>
                    </a:p>
                  </a:txBody>
                  <a:tcPr marL="0" marR="0" marT="0" marB="0" anchor="ctr"/>
                </a:tc>
                <a:extLst>
                  <a:ext uri="{0D108BD9-81ED-4DB2-BD59-A6C34878D82A}">
                    <a16:rowId xmlns:a16="http://schemas.microsoft.com/office/drawing/2014/main" val="1176378855"/>
                  </a:ext>
                </a:extLst>
              </a:tr>
              <a:tr h="687053">
                <a:tc>
                  <a:txBody>
                    <a:bodyPr/>
                    <a:lstStyle/>
                    <a:p>
                      <a:pPr algn="ctr"/>
                      <a:r>
                        <a:rPr lang="en-GB" sz="2000" b="1" dirty="0">
                          <a:effectLst/>
                        </a:rPr>
                        <a:t>Primary control</a:t>
                      </a:r>
                      <a:endParaRPr lang="en-GB" sz="2000" b="1" dirty="0">
                        <a:effectLst/>
                        <a:latin typeface="Verdana" panose="020B0604030504040204" pitchFamily="34" charset="0"/>
                      </a:endParaRPr>
                    </a:p>
                  </a:txBody>
                  <a:tcPr marL="0" marR="0" marT="0" marB="0" anchor="ctr"/>
                </a:tc>
                <a:tc>
                  <a:txBody>
                    <a:bodyPr/>
                    <a:lstStyle/>
                    <a:p>
                      <a:pPr algn="ctr"/>
                      <a:r>
                        <a:rPr lang="en-GB" sz="2000" b="1" dirty="0">
                          <a:effectLst/>
                        </a:rPr>
                        <a:t>Lifting of dopamine inhibition</a:t>
                      </a:r>
                      <a:endParaRPr lang="en-GB" sz="2000" b="1" dirty="0">
                        <a:effectLst/>
                        <a:latin typeface="Verdana" panose="020B0604030504040204" pitchFamily="34" charset="0"/>
                      </a:endParaRPr>
                    </a:p>
                  </a:txBody>
                  <a:tcPr marL="0" marR="0" marT="0" marB="0" anchor="ctr"/>
                </a:tc>
                <a:tc>
                  <a:txBody>
                    <a:bodyPr/>
                    <a:lstStyle/>
                    <a:p>
                      <a:pPr algn="ctr"/>
                      <a:r>
                        <a:rPr lang="en-GB" sz="2000" b="1" dirty="0">
                          <a:effectLst/>
                        </a:rPr>
                        <a:t>Neural pathway</a:t>
                      </a:r>
                      <a:endParaRPr lang="en-GB" sz="2000" b="1" dirty="0">
                        <a:effectLst/>
                        <a:latin typeface="Verdana" panose="020B0604030504040204" pitchFamily="34" charset="0"/>
                      </a:endParaRPr>
                    </a:p>
                  </a:txBody>
                  <a:tcPr marL="0" marR="0" marT="0" marB="0" anchor="ctr"/>
                </a:tc>
                <a:extLst>
                  <a:ext uri="{0D108BD9-81ED-4DB2-BD59-A6C34878D82A}">
                    <a16:rowId xmlns:a16="http://schemas.microsoft.com/office/drawing/2014/main" val="1960185025"/>
                  </a:ext>
                </a:extLst>
              </a:tr>
              <a:tr h="916071">
                <a:tc>
                  <a:txBody>
                    <a:bodyPr/>
                    <a:lstStyle/>
                    <a:p>
                      <a:pPr algn="ctr"/>
                      <a:r>
                        <a:rPr lang="en-GB" sz="2000" b="1">
                          <a:effectLst/>
                        </a:rPr>
                        <a:t>Modulating factors</a:t>
                      </a:r>
                      <a:endParaRPr lang="en-GB" sz="2000" b="1">
                        <a:effectLst/>
                        <a:latin typeface="Verdana" panose="020B0604030504040204" pitchFamily="34" charset="0"/>
                      </a:endParaRPr>
                    </a:p>
                  </a:txBody>
                  <a:tcPr marL="0" marR="0" marT="0" marB="0" anchor="ctr"/>
                </a:tc>
                <a:tc>
                  <a:txBody>
                    <a:bodyPr/>
                    <a:lstStyle/>
                    <a:p>
                      <a:pPr algn="ctr"/>
                      <a:r>
                        <a:rPr lang="en-GB" sz="2000" b="1" dirty="0">
                          <a:effectLst/>
                        </a:rPr>
                        <a:t>Positively stimulated by oestrogen, TSH</a:t>
                      </a:r>
                      <a:endParaRPr lang="en-GB" sz="2000" b="1" dirty="0">
                        <a:effectLst/>
                        <a:latin typeface="Verdana" panose="020B0604030504040204" pitchFamily="34" charset="0"/>
                      </a:endParaRPr>
                    </a:p>
                  </a:txBody>
                  <a:tcPr marL="0" marR="0" marT="0" marB="0" anchor="ctr"/>
                </a:tc>
                <a:tc>
                  <a:txBody>
                    <a:bodyPr/>
                    <a:lstStyle/>
                    <a:p>
                      <a:pPr algn="ctr"/>
                      <a:r>
                        <a:rPr lang="en-GB" sz="2000" b="1">
                          <a:effectLst/>
                        </a:rPr>
                        <a:t>Neurotransmitters</a:t>
                      </a:r>
                      <a:endParaRPr lang="en-GB" sz="2000" b="1">
                        <a:effectLst/>
                        <a:latin typeface="Verdana" panose="020B0604030504040204" pitchFamily="34" charset="0"/>
                      </a:endParaRPr>
                    </a:p>
                  </a:txBody>
                  <a:tcPr marL="0" marR="0" marT="0" marB="0" anchor="ctr"/>
                </a:tc>
                <a:extLst>
                  <a:ext uri="{0D108BD9-81ED-4DB2-BD59-A6C34878D82A}">
                    <a16:rowId xmlns:a16="http://schemas.microsoft.com/office/drawing/2014/main" val="3901517262"/>
                  </a:ext>
                </a:extLst>
              </a:tr>
              <a:tr h="229018">
                <a:tc>
                  <a:txBody>
                    <a:bodyPr/>
                    <a:lstStyle/>
                    <a:p>
                      <a:pPr algn="ctr"/>
                      <a:r>
                        <a:rPr lang="en-GB" sz="2000" b="1">
                          <a:effectLst/>
                        </a:rPr>
                        <a:t>Peak response</a:t>
                      </a:r>
                      <a:endParaRPr lang="en-GB" sz="2000" b="1">
                        <a:effectLst/>
                        <a:latin typeface="Verdana" panose="020B0604030504040204" pitchFamily="34" charset="0"/>
                      </a:endParaRPr>
                    </a:p>
                  </a:txBody>
                  <a:tcPr marL="0" marR="0" marT="0" marB="0" anchor="ctr"/>
                </a:tc>
                <a:tc>
                  <a:txBody>
                    <a:bodyPr/>
                    <a:lstStyle/>
                    <a:p>
                      <a:pPr algn="ctr"/>
                      <a:r>
                        <a:rPr lang="en-GB" sz="2000" b="1" dirty="0">
                          <a:effectLst/>
                        </a:rPr>
                        <a:t>30 min</a:t>
                      </a:r>
                      <a:endParaRPr lang="en-GB" sz="2000" b="1" dirty="0">
                        <a:effectLst/>
                        <a:latin typeface="Verdana" panose="020B0604030504040204" pitchFamily="34" charset="0"/>
                      </a:endParaRPr>
                    </a:p>
                  </a:txBody>
                  <a:tcPr marL="0" marR="0" marT="0" marB="0" anchor="ctr"/>
                </a:tc>
                <a:tc>
                  <a:txBody>
                    <a:bodyPr/>
                    <a:lstStyle/>
                    <a:p>
                      <a:pPr algn="ctr"/>
                      <a:r>
                        <a:rPr lang="en-GB" sz="2000" b="1">
                          <a:effectLst/>
                        </a:rPr>
                        <a:t>30 s</a:t>
                      </a:r>
                      <a:endParaRPr lang="en-GB" sz="2000" b="1">
                        <a:effectLst/>
                        <a:latin typeface="Verdana" panose="020B0604030504040204" pitchFamily="34" charset="0"/>
                      </a:endParaRPr>
                    </a:p>
                  </a:txBody>
                  <a:tcPr marL="0" marR="0" marT="0" marB="0" anchor="ctr"/>
                </a:tc>
                <a:extLst>
                  <a:ext uri="{0D108BD9-81ED-4DB2-BD59-A6C34878D82A}">
                    <a16:rowId xmlns:a16="http://schemas.microsoft.com/office/drawing/2014/main" val="4253790639"/>
                  </a:ext>
                </a:extLst>
              </a:tr>
              <a:tr h="687053">
                <a:tc>
                  <a:txBody>
                    <a:bodyPr/>
                    <a:lstStyle/>
                    <a:p>
                      <a:pPr algn="ctr"/>
                      <a:r>
                        <a:rPr lang="en-GB" sz="2000" b="1">
                          <a:effectLst/>
                        </a:rPr>
                        <a:t>Stimulus</a:t>
                      </a:r>
                      <a:endParaRPr lang="en-GB" sz="2000" b="1">
                        <a:effectLst/>
                        <a:latin typeface="Verdana" panose="020B0604030504040204" pitchFamily="34" charset="0"/>
                      </a:endParaRPr>
                    </a:p>
                  </a:txBody>
                  <a:tcPr marL="0" marR="0" marT="0" marB="0" anchor="ctr"/>
                </a:tc>
                <a:tc>
                  <a:txBody>
                    <a:bodyPr/>
                    <a:lstStyle/>
                    <a:p>
                      <a:pPr algn="ctr"/>
                      <a:r>
                        <a:rPr lang="en-GB" sz="2000" b="1" dirty="0">
                          <a:effectLst/>
                        </a:rPr>
                        <a:t>Suckling</a:t>
                      </a:r>
                      <a:endParaRPr lang="en-GB" sz="2000" b="1" dirty="0">
                        <a:effectLst/>
                        <a:latin typeface="Verdana" panose="020B0604030504040204" pitchFamily="34" charset="0"/>
                      </a:endParaRPr>
                    </a:p>
                  </a:txBody>
                  <a:tcPr marL="0" marR="0" marT="0" marB="0" anchor="ctr"/>
                </a:tc>
                <a:tc>
                  <a:txBody>
                    <a:bodyPr/>
                    <a:lstStyle/>
                    <a:p>
                      <a:pPr algn="ctr"/>
                      <a:r>
                        <a:rPr lang="en-GB" sz="2000" b="1" dirty="0">
                          <a:effectLst/>
                        </a:rPr>
                        <a:t>Suckling, sound, sight and thought of baby</a:t>
                      </a:r>
                      <a:endParaRPr lang="en-GB" sz="2000" b="1" dirty="0">
                        <a:effectLst/>
                        <a:latin typeface="Verdana" panose="020B0604030504040204" pitchFamily="34" charset="0"/>
                      </a:endParaRPr>
                    </a:p>
                  </a:txBody>
                  <a:tcPr marL="0" marR="0" marT="0" marB="0" anchor="ctr"/>
                </a:tc>
                <a:extLst>
                  <a:ext uri="{0D108BD9-81ED-4DB2-BD59-A6C34878D82A}">
                    <a16:rowId xmlns:a16="http://schemas.microsoft.com/office/drawing/2014/main" val="4279094926"/>
                  </a:ext>
                </a:extLst>
              </a:tr>
              <a:tr h="229018">
                <a:tc>
                  <a:txBody>
                    <a:bodyPr/>
                    <a:lstStyle/>
                    <a:p>
                      <a:pPr algn="ctr"/>
                      <a:r>
                        <a:rPr lang="en-GB" sz="2000" b="1">
                          <a:effectLst/>
                        </a:rPr>
                        <a:t>Target cell</a:t>
                      </a:r>
                      <a:endParaRPr lang="en-GB" sz="2000" b="1">
                        <a:effectLst/>
                        <a:latin typeface="Verdana" panose="020B0604030504040204" pitchFamily="34" charset="0"/>
                      </a:endParaRPr>
                    </a:p>
                  </a:txBody>
                  <a:tcPr marL="0" marR="0" marT="0" marB="0" anchor="ctr"/>
                </a:tc>
                <a:tc>
                  <a:txBody>
                    <a:bodyPr/>
                    <a:lstStyle/>
                    <a:p>
                      <a:pPr algn="ctr"/>
                      <a:r>
                        <a:rPr lang="en-GB" sz="2000" b="1">
                          <a:effectLst/>
                        </a:rPr>
                        <a:t>Alveolar cell</a:t>
                      </a:r>
                      <a:endParaRPr lang="en-GB" sz="2000" b="1">
                        <a:effectLst/>
                        <a:latin typeface="Verdana" panose="020B0604030504040204" pitchFamily="34" charset="0"/>
                      </a:endParaRPr>
                    </a:p>
                  </a:txBody>
                  <a:tcPr marL="0" marR="0" marT="0" marB="0" anchor="ctr"/>
                </a:tc>
                <a:tc>
                  <a:txBody>
                    <a:bodyPr/>
                    <a:lstStyle/>
                    <a:p>
                      <a:pPr algn="ctr"/>
                      <a:r>
                        <a:rPr lang="en-GB" sz="2000" b="1" dirty="0">
                          <a:effectLst/>
                        </a:rPr>
                        <a:t>Myoepithelial cell</a:t>
                      </a:r>
                      <a:endParaRPr lang="en-GB" sz="2000" b="1" dirty="0">
                        <a:effectLst/>
                        <a:latin typeface="Verdana" panose="020B0604030504040204" pitchFamily="34" charset="0"/>
                      </a:endParaRPr>
                    </a:p>
                  </a:txBody>
                  <a:tcPr marL="0" marR="0" marT="0" marB="0" anchor="ctr"/>
                </a:tc>
                <a:extLst>
                  <a:ext uri="{0D108BD9-81ED-4DB2-BD59-A6C34878D82A}">
                    <a16:rowId xmlns:a16="http://schemas.microsoft.com/office/drawing/2014/main" val="2286678677"/>
                  </a:ext>
                </a:extLst>
              </a:tr>
              <a:tr h="229018">
                <a:tc>
                  <a:txBody>
                    <a:bodyPr/>
                    <a:lstStyle/>
                    <a:p>
                      <a:pPr algn="ctr"/>
                      <a:r>
                        <a:rPr lang="en-GB" sz="2000" b="1">
                          <a:effectLst/>
                        </a:rPr>
                        <a:t>Effect</a:t>
                      </a:r>
                      <a:endParaRPr lang="en-GB" sz="2000" b="1">
                        <a:effectLst/>
                        <a:latin typeface="Verdana" panose="020B0604030504040204" pitchFamily="34" charset="0"/>
                      </a:endParaRPr>
                    </a:p>
                  </a:txBody>
                  <a:tcPr marL="0" marR="0" marT="0" marB="0" anchor="ctr"/>
                </a:tc>
                <a:tc>
                  <a:txBody>
                    <a:bodyPr/>
                    <a:lstStyle/>
                    <a:p>
                      <a:pPr algn="ctr"/>
                      <a:r>
                        <a:rPr lang="en-GB" sz="2000" b="1">
                          <a:effectLst/>
                        </a:rPr>
                        <a:t>Milk synthesis</a:t>
                      </a:r>
                      <a:endParaRPr lang="en-GB" sz="2000" b="1">
                        <a:effectLst/>
                        <a:latin typeface="Verdana" panose="020B0604030504040204" pitchFamily="34" charset="0"/>
                      </a:endParaRPr>
                    </a:p>
                  </a:txBody>
                  <a:tcPr marL="0" marR="0" marT="0" marB="0" anchor="ctr"/>
                </a:tc>
                <a:tc>
                  <a:txBody>
                    <a:bodyPr/>
                    <a:lstStyle/>
                    <a:p>
                      <a:pPr algn="ctr"/>
                      <a:r>
                        <a:rPr lang="en-GB" sz="2000" b="1" dirty="0">
                          <a:effectLst/>
                        </a:rPr>
                        <a:t>Milk ejection</a:t>
                      </a:r>
                      <a:endParaRPr lang="en-GB" sz="2000" b="1" dirty="0">
                        <a:effectLst/>
                        <a:latin typeface="Verdana" panose="020B0604030504040204" pitchFamily="34" charset="0"/>
                      </a:endParaRPr>
                    </a:p>
                  </a:txBody>
                  <a:tcPr marL="0" marR="0" marT="0" marB="0" anchor="ctr"/>
                </a:tc>
                <a:extLst>
                  <a:ext uri="{0D108BD9-81ED-4DB2-BD59-A6C34878D82A}">
                    <a16:rowId xmlns:a16="http://schemas.microsoft.com/office/drawing/2014/main" val="2260019711"/>
                  </a:ext>
                </a:extLst>
              </a:tr>
            </a:tbl>
          </a:graphicData>
        </a:graphic>
      </p:graphicFrame>
      <p:pic>
        <p:nvPicPr>
          <p:cNvPr id="2050" name="Picture 2">
            <a:extLst>
              <a:ext uri="{FF2B5EF4-FFF2-40B4-BE49-F238E27FC236}">
                <a16:creationId xmlns:a16="http://schemas.microsoft.com/office/drawing/2014/main" id="{3CE28587-DEF6-F448-85D7-90FA01330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90688"/>
            <a:ext cx="49530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2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217A-937A-234A-89FE-DB97C7B3A0D9}"/>
              </a:ext>
            </a:extLst>
          </p:cNvPr>
          <p:cNvSpPr>
            <a:spLocks noGrp="1"/>
          </p:cNvSpPr>
          <p:nvPr>
            <p:ph type="title"/>
          </p:nvPr>
        </p:nvSpPr>
        <p:spPr>
          <a:xfrm>
            <a:off x="1778001" y="624110"/>
            <a:ext cx="9726612" cy="1280890"/>
          </a:xfrm>
        </p:spPr>
        <p:txBody>
          <a:bodyPr/>
          <a:lstStyle/>
          <a:p>
            <a:r>
              <a:rPr lang="en-GB" dirty="0"/>
              <a:t>Breastfeeding</a:t>
            </a:r>
          </a:p>
        </p:txBody>
      </p:sp>
      <p:sp>
        <p:nvSpPr>
          <p:cNvPr id="3" name="Content Placeholder 2">
            <a:extLst>
              <a:ext uri="{FF2B5EF4-FFF2-40B4-BE49-F238E27FC236}">
                <a16:creationId xmlns:a16="http://schemas.microsoft.com/office/drawing/2014/main" id="{7E3D8498-A11A-5D47-B6AE-D26ABCB04AC7}"/>
              </a:ext>
            </a:extLst>
          </p:cNvPr>
          <p:cNvSpPr>
            <a:spLocks noGrp="1"/>
          </p:cNvSpPr>
          <p:nvPr>
            <p:ph idx="1"/>
          </p:nvPr>
        </p:nvSpPr>
        <p:spPr>
          <a:xfrm>
            <a:off x="1778000" y="1727200"/>
            <a:ext cx="9726612" cy="3777622"/>
          </a:xfrm>
        </p:spPr>
        <p:txBody>
          <a:bodyPr>
            <a:normAutofit fontScale="85000" lnSpcReduction="20000"/>
          </a:bodyPr>
          <a:lstStyle/>
          <a:p>
            <a:pPr marL="0" indent="0">
              <a:buNone/>
            </a:pPr>
            <a:r>
              <a:rPr lang="en-GB" sz="3300" b="1" dirty="0">
                <a:solidFill>
                  <a:schemeClr val="tx1"/>
                </a:solidFill>
              </a:rPr>
              <a:t>What can we, as health professionals do, to encourage breastfeeding? </a:t>
            </a:r>
          </a:p>
          <a:p>
            <a:endParaRPr lang="en-GB" dirty="0"/>
          </a:p>
          <a:p>
            <a:pPr marL="0" indent="0" algn="ctr">
              <a:buNone/>
            </a:pPr>
            <a:r>
              <a:rPr lang="en-GB" sz="23900" dirty="0"/>
              <a:t>?</a:t>
            </a:r>
          </a:p>
        </p:txBody>
      </p:sp>
    </p:spTree>
    <p:extLst>
      <p:ext uri="{BB962C8B-B14F-4D97-AF65-F5344CB8AC3E}">
        <p14:creationId xmlns:p14="http://schemas.microsoft.com/office/powerpoint/2010/main" val="27670301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{5BE5842D-3280-654E-BB1A-6FA670B39612}tf10001069</Template>
  <TotalTime>234</TotalTime>
  <Words>1059</Words>
  <Application>Microsoft Macintosh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inherit</vt:lpstr>
      <vt:lpstr>Lato</vt:lpstr>
      <vt:lpstr>Verdana</vt:lpstr>
      <vt:lpstr>Wingdings 3</vt:lpstr>
      <vt:lpstr>Wisp</vt:lpstr>
      <vt:lpstr>Core Problem 11 Puerperium and Breastfeeding </vt:lpstr>
      <vt:lpstr>You go to the postnatal ward to follow up on a delivery you helped with yesterday.  While you are there the midwives ask you to see a few other women.  Jolanta had a normal delivery yesterday of a 3.4kg girl.  You assisted at her delivery and she is delighted to see you. She asks you what to expect in the next few days and weeks. </vt:lpstr>
      <vt:lpstr>PowerPoint Presentation</vt:lpstr>
      <vt:lpstr>What physiological changes occur in the puerperial period in various organ systems?</vt:lpstr>
      <vt:lpstr>What are the commonly observed problems of puerperium? </vt:lpstr>
      <vt:lpstr>She also wants to ask you about breastfeeding</vt:lpstr>
      <vt:lpstr>What is the correct position for breast feeding for the baby and the mother? </vt:lpstr>
      <vt:lpstr>What is the physiology of breastfeeding? </vt:lpstr>
      <vt:lpstr>Breastfeeding</vt:lpstr>
      <vt:lpstr>Shanti had a normal vaginal delivery yesterday after being induced for ruptured membranes. She had a 3.1kg boy who is feeding well. She “is feeling awful”. She looks flushed and unwell.</vt:lpstr>
      <vt:lpstr>What observations are important in a mother in the postpartum period? </vt:lpstr>
      <vt:lpstr>What observations are important in a mother in the postpartum period? </vt:lpstr>
      <vt:lpstr>Shanti’s temperature is 38.6 ̊c </vt:lpstr>
      <vt:lpstr>What would you do next? </vt:lpstr>
      <vt:lpstr>Sarah had a 4.3kg baby girl by ventouse delivery yesterday. She had a third degree tear repaired in theatre. The midwives have asked you to evaluate her with a view to arranging her discharge. </vt:lpstr>
      <vt:lpstr>What is a third degree tear? </vt:lpstr>
      <vt:lpstr>How should we manage perineal tears postnatally? </vt:lpstr>
      <vt:lpstr>How common are perineal problems? </vt:lpstr>
      <vt:lpstr>She is finding breastfeeding difficult and asks you: ‘is the baby getting enough milk’?</vt:lpstr>
      <vt:lpstr>What can be done to improve milk production? </vt:lpstr>
      <vt:lpstr>Grace had an elective Caesarean section 2 days ago; at term for breech presentation. She asks “why do the midwives keep giving me painful injections?” Her BMI is 42. What are you going to explain?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Problem 11 Puerperium and Breastfeeding </dc:title>
  <dc:creator>Microsoft Office User</dc:creator>
  <cp:lastModifiedBy>Microsoft Office User</cp:lastModifiedBy>
  <cp:revision>14</cp:revision>
  <dcterms:created xsi:type="dcterms:W3CDTF">2021-02-25T17:09:51Z</dcterms:created>
  <dcterms:modified xsi:type="dcterms:W3CDTF">2021-02-26T13:25:08Z</dcterms:modified>
</cp:coreProperties>
</file>