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62" r:id="rId4"/>
    <p:sldId id="266" r:id="rId5"/>
    <p:sldId id="258" r:id="rId6"/>
    <p:sldId id="264" r:id="rId7"/>
    <p:sldId id="263" r:id="rId8"/>
    <p:sldId id="269" r:id="rId9"/>
    <p:sldId id="267" r:id="rId10"/>
    <p:sldId id="268" r:id="rId11"/>
    <p:sldId id="270" r:id="rId12"/>
    <p:sldId id="265" r:id="rId13"/>
    <p:sldId id="271" r:id="rId14"/>
    <p:sldId id="259" r:id="rId15"/>
    <p:sldId id="277" r:id="rId16"/>
    <p:sldId id="272" r:id="rId17"/>
    <p:sldId id="273" r:id="rId18"/>
    <p:sldId id="260" r:id="rId19"/>
    <p:sldId id="274" r:id="rId20"/>
    <p:sldId id="275" r:id="rId21"/>
    <p:sldId id="276" r:id="rId22"/>
    <p:sldId id="26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21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60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17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02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9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313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93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97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9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6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4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1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9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67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85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5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5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6705-D525-ED47-AEA9-3CCD1878249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B8B6B9-A5A7-EB46-9754-26C48EE1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1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AE9A-0BEB-A947-975C-BCB06438A2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Core Problem 10</a:t>
            </a:r>
            <a:br>
              <a:rPr lang="en-GB" b="1" dirty="0"/>
            </a:br>
            <a:r>
              <a:rPr lang="en-GB" b="1" dirty="0"/>
              <a:t>Have I got cancer?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22BA3-11EB-3A48-A23C-7066EFDDD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12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poscopy Digital Atlas">
            <a:extLst>
              <a:ext uri="{FF2B5EF4-FFF2-40B4-BE49-F238E27FC236}">
                <a16:creationId xmlns:a16="http://schemas.microsoft.com/office/drawing/2014/main" id="{D1B8C476-AE64-8640-AA0D-C4017F19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194847"/>
            <a:ext cx="4688410" cy="35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7AE5A7-4FDE-4B42-A9C9-7C7C8C98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colour are abnormal cells on colposcopy and 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8D5D-A339-2943-B6BF-667231BC2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acetic acid</a:t>
            </a:r>
          </a:p>
          <a:p>
            <a:endParaRPr lang="en-GB" dirty="0"/>
          </a:p>
          <a:p>
            <a:r>
              <a:rPr lang="en-GB" dirty="0" err="1"/>
              <a:t>Lugol</a:t>
            </a:r>
            <a:r>
              <a:rPr lang="en-GB" dirty="0"/>
              <a:t> solution</a:t>
            </a:r>
          </a:p>
        </p:txBody>
      </p:sp>
      <p:pic>
        <p:nvPicPr>
          <p:cNvPr id="4" name="Picture 2" descr="Colposcopy - Mayo Clinic">
            <a:extLst>
              <a:ext uri="{FF2B5EF4-FFF2-40B4-BE49-F238E27FC236}">
                <a16:creationId xmlns:a16="http://schemas.microsoft.com/office/drawing/2014/main" id="{E25EB7FC-CE20-B543-82C3-0255B78C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54" y="2518534"/>
            <a:ext cx="5307979" cy="41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roduction to Colposcopy">
            <a:extLst>
              <a:ext uri="{FF2B5EF4-FFF2-40B4-BE49-F238E27FC236}">
                <a16:creationId xmlns:a16="http://schemas.microsoft.com/office/drawing/2014/main" id="{2ADC710C-8AC2-2C46-8AA1-63E2FEA2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201576"/>
            <a:ext cx="4688410" cy="35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6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25B9-EC06-3244-A324-E33C110A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Acetic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4575-3A49-5B48-9A77-371F5269A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Acetic acid is thought to cause swelling of the epithelial tissue, columnar and any abnormal squamous epithelial areas in particular. </a:t>
            </a:r>
          </a:p>
          <a:p>
            <a:r>
              <a:rPr lang="en-GB" dirty="0"/>
              <a:t>It causes a reversible coagulation of the nuclear proteins and </a:t>
            </a:r>
            <a:r>
              <a:rPr lang="en-GB" dirty="0" err="1"/>
              <a:t>cytokeratins</a:t>
            </a:r>
            <a:r>
              <a:rPr lang="en-GB" dirty="0"/>
              <a:t>. </a:t>
            </a:r>
          </a:p>
          <a:p>
            <a:r>
              <a:rPr lang="en-GB" dirty="0"/>
              <a:t>Thus, the effect of acetic acid depends upon the amount of nuclear proteins and </a:t>
            </a:r>
            <a:r>
              <a:rPr lang="en-GB" dirty="0" err="1"/>
              <a:t>cytokeratins</a:t>
            </a:r>
            <a:r>
              <a:rPr lang="en-GB" dirty="0"/>
              <a:t> present in the epithelium. </a:t>
            </a:r>
          </a:p>
          <a:p>
            <a:r>
              <a:rPr lang="en-GB" dirty="0"/>
              <a:t>When acetic acid is applied to normal squamous epithelium, little coagulation occurs in the superficial cell layer, as this is sparsely nucleated.</a:t>
            </a:r>
          </a:p>
        </p:txBody>
      </p:sp>
    </p:spTree>
    <p:extLst>
      <p:ext uri="{BB962C8B-B14F-4D97-AF65-F5344CB8AC3E}">
        <p14:creationId xmlns:p14="http://schemas.microsoft.com/office/powerpoint/2010/main" val="100976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3104-35CE-A74A-838B-8521C87E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18710-5348-8D42-8BD3-90EF9ED17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CDC - Cervical Cancer Carcinogenesis - HPV and HPV Vaccine - Gynecologic  Cancer Curriculum - Inside Knowledge Campaign">
            <a:extLst>
              <a:ext uri="{FF2B5EF4-FFF2-40B4-BE49-F238E27FC236}">
                <a16:creationId xmlns:a16="http://schemas.microsoft.com/office/drawing/2014/main" id="{695EDE09-D940-F042-91FE-84CBEFD4A7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Representative cervical images captured with the high-end digital... |  Download Scientific Diagram">
            <a:extLst>
              <a:ext uri="{FF2B5EF4-FFF2-40B4-BE49-F238E27FC236}">
                <a16:creationId xmlns:a16="http://schemas.microsoft.com/office/drawing/2014/main" id="{6A55D0D0-319C-1545-AE9F-DF33C88B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624110"/>
            <a:ext cx="7973475" cy="611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3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5B20-BB9D-D644-A607-C9DEB0B3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stage cervical cancer?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D755-B06A-804B-9E27-1AAFBF8D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en-GB" dirty="0"/>
              <a:t>Clinical </a:t>
            </a:r>
          </a:p>
          <a:p>
            <a:pPr marL="0" indent="0">
              <a:buNone/>
            </a:pPr>
            <a:r>
              <a:rPr lang="en-GB" dirty="0"/>
              <a:t>        Vs</a:t>
            </a:r>
          </a:p>
          <a:p>
            <a:r>
              <a:rPr lang="en-GB" dirty="0"/>
              <a:t>Surgical</a:t>
            </a:r>
          </a:p>
          <a:p>
            <a:endParaRPr lang="en-GB" dirty="0"/>
          </a:p>
        </p:txBody>
      </p:sp>
      <p:pic>
        <p:nvPicPr>
          <p:cNvPr id="4098" name="Picture 2" descr="xmlinkhub">
            <a:extLst>
              <a:ext uri="{FF2B5EF4-FFF2-40B4-BE49-F238E27FC236}">
                <a16:creationId xmlns:a16="http://schemas.microsoft.com/office/drawing/2014/main" id="{A72D1017-2B0F-0546-BDA1-34BBDAC6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73" y="1451609"/>
            <a:ext cx="6095047" cy="523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8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F4F3-8FD3-9F4E-953A-130A7CF3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Endometrial cancer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2BE0-4DE9-BF46-8E61-D72D6E810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risk factors for endometrial cancer? </a:t>
            </a:r>
          </a:p>
          <a:p>
            <a:r>
              <a:rPr lang="en-GB" dirty="0"/>
              <a:t>How is endometrial cancer staged? </a:t>
            </a:r>
          </a:p>
          <a:p>
            <a:r>
              <a:rPr lang="en-GB" dirty="0"/>
              <a:t>How is endometrial cancer treated?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92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B46E-D777-5C47-A3F5-891DCF14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risk factors for endometrial cancer?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0E05A-F75E-2D4F-A466-857B310C3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Older age</a:t>
            </a:r>
            <a:r>
              <a:rPr lang="en-GB" dirty="0"/>
              <a:t>.</a:t>
            </a:r>
          </a:p>
          <a:p>
            <a:r>
              <a:rPr lang="en-GB" dirty="0"/>
              <a:t>A personal or </a:t>
            </a:r>
            <a:r>
              <a:rPr lang="en-GB" b="1" dirty="0"/>
              <a:t>family history</a:t>
            </a:r>
            <a:r>
              <a:rPr lang="en-GB" dirty="0"/>
              <a:t> of cancer.</a:t>
            </a:r>
          </a:p>
          <a:p>
            <a:r>
              <a:rPr lang="en-GB" dirty="0"/>
              <a:t>Using tobacco.</a:t>
            </a:r>
          </a:p>
          <a:p>
            <a:r>
              <a:rPr lang="en-GB" b="1" dirty="0"/>
              <a:t>Obesity</a:t>
            </a:r>
            <a:r>
              <a:rPr lang="en-GB" dirty="0"/>
              <a:t>.</a:t>
            </a:r>
          </a:p>
          <a:p>
            <a:r>
              <a:rPr lang="en-GB" b="1" dirty="0"/>
              <a:t>Alcohol</a:t>
            </a:r>
            <a:r>
              <a:rPr lang="en-GB" dirty="0"/>
              <a:t>.</a:t>
            </a:r>
          </a:p>
          <a:p>
            <a:r>
              <a:rPr lang="en-GB" dirty="0"/>
              <a:t>Some types of viral infections, such as human papillomavirus (HPV)</a:t>
            </a:r>
          </a:p>
          <a:p>
            <a:r>
              <a:rPr lang="en-GB" dirty="0"/>
              <a:t>Specific chemicals.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2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856E-2093-064F-A376-CB91A779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9932"/>
          </a:xfrm>
        </p:spPr>
        <p:txBody>
          <a:bodyPr>
            <a:normAutofit fontScale="90000"/>
          </a:bodyPr>
          <a:lstStyle/>
          <a:p>
            <a:r>
              <a:rPr lang="en-GB" dirty="0"/>
              <a:t>How is endometrial cancer staged?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696B-10CC-5B4D-BD13-036561BFB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FIGO staging of endometrial carcinoma and corresponding MR findings... |  Download Table">
            <a:extLst>
              <a:ext uri="{FF2B5EF4-FFF2-40B4-BE49-F238E27FC236}">
                <a16:creationId xmlns:a16="http://schemas.microsoft.com/office/drawing/2014/main" id="{F5456EEA-7669-C441-9A4A-481D9FE9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17" y="1440180"/>
            <a:ext cx="8759063" cy="51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9398-3692-8D40-9AC6-75D6D1C3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endometrial cancer treated?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FBF0-7E9A-9248-B702-ACF47E1A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132" y="1454778"/>
            <a:ext cx="8915400" cy="3777622"/>
          </a:xfrm>
        </p:spPr>
        <p:txBody>
          <a:bodyPr/>
          <a:lstStyle/>
          <a:p>
            <a:r>
              <a:rPr lang="en-GB" sz="2800" b="1" dirty="0"/>
              <a:t>Conservative treatment</a:t>
            </a:r>
          </a:p>
          <a:p>
            <a:pPr lvl="1"/>
            <a:r>
              <a:rPr lang="en-GB" sz="2400" b="1" dirty="0"/>
              <a:t>Fertility preservation</a:t>
            </a:r>
          </a:p>
          <a:p>
            <a:pPr lvl="2"/>
            <a:r>
              <a:rPr lang="en-GB" sz="2400" b="1" dirty="0"/>
              <a:t>D&amp;C plus progesterone</a:t>
            </a:r>
          </a:p>
          <a:p>
            <a:endParaRPr lang="en-GB" sz="2800" b="1" dirty="0"/>
          </a:p>
          <a:p>
            <a:r>
              <a:rPr lang="en-GB" sz="2800" b="1" dirty="0"/>
              <a:t>Surgical</a:t>
            </a:r>
          </a:p>
          <a:p>
            <a:endParaRPr lang="en-GB" dirty="0"/>
          </a:p>
        </p:txBody>
      </p:sp>
      <p:pic>
        <p:nvPicPr>
          <p:cNvPr id="1026" name="Picture 2" descr="Uterine Cancer Diagnosis, Stages, Treatment &amp; Causes">
            <a:extLst>
              <a:ext uri="{FF2B5EF4-FFF2-40B4-BE49-F238E27FC236}">
                <a16:creationId xmlns:a16="http://schemas.microsoft.com/office/drawing/2014/main" id="{37541E95-8E86-0F48-86AE-AC3C98224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93" y="2080260"/>
            <a:ext cx="5299777" cy="360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295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8E77-CA6F-A343-89BD-1394379D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Ovarian cancer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C111C-97C5-0B44-A1F3-8266D546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68780"/>
            <a:ext cx="8915400" cy="4242442"/>
          </a:xfrm>
        </p:spPr>
        <p:txBody>
          <a:bodyPr>
            <a:normAutofit/>
          </a:bodyPr>
          <a:lstStyle/>
          <a:p>
            <a:r>
              <a:rPr lang="en-GB" dirty="0"/>
              <a:t>Is screening for ovarian cancer routine? </a:t>
            </a:r>
          </a:p>
          <a:p>
            <a:r>
              <a:rPr lang="en-GB" dirty="0"/>
              <a:t>Is screening possible </a:t>
            </a:r>
          </a:p>
          <a:p>
            <a:endParaRPr lang="en-GB" dirty="0"/>
          </a:p>
          <a:p>
            <a:r>
              <a:rPr lang="en-GB" dirty="0"/>
              <a:t>Ultrasound</a:t>
            </a:r>
          </a:p>
          <a:p>
            <a:r>
              <a:rPr lang="en-GB" dirty="0"/>
              <a:t>MRI???</a:t>
            </a:r>
          </a:p>
          <a:p>
            <a:r>
              <a:rPr lang="en-GB" dirty="0"/>
              <a:t>CA-125????</a:t>
            </a:r>
          </a:p>
          <a:p>
            <a:r>
              <a:rPr lang="en-GB" dirty="0"/>
              <a:t>Roma Index</a:t>
            </a:r>
          </a:p>
          <a:p>
            <a:pPr lvl="1"/>
            <a:r>
              <a:rPr lang="en-GB" dirty="0"/>
              <a:t>CA-125 + HE4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6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3C04-063B-F64D-A183-0AE427CA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is the prognosis for ovarian cancer relatively poor?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961CC-41D3-9547-BE3F-29B89B336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Diagnosis in advance stage</a:t>
            </a:r>
          </a:p>
          <a:p>
            <a:endParaRPr lang="en-GB" dirty="0"/>
          </a:p>
          <a:p>
            <a:r>
              <a:rPr lang="en-GB" dirty="0"/>
              <a:t>No symptoms</a:t>
            </a:r>
          </a:p>
          <a:p>
            <a:endParaRPr lang="en-GB" dirty="0"/>
          </a:p>
          <a:p>
            <a:r>
              <a:rPr lang="en-GB" dirty="0"/>
              <a:t>Multiple metastasis </a:t>
            </a:r>
          </a:p>
          <a:p>
            <a:pPr lvl="1"/>
            <a:r>
              <a:rPr lang="en-GB" dirty="0"/>
              <a:t>Liver</a:t>
            </a:r>
          </a:p>
          <a:p>
            <a:pPr lvl="1"/>
            <a:r>
              <a:rPr lang="en-GB" dirty="0"/>
              <a:t>Peritoneum</a:t>
            </a:r>
          </a:p>
          <a:p>
            <a:pPr lvl="1"/>
            <a:r>
              <a:rPr lang="en-GB" dirty="0"/>
              <a:t>Uterus </a:t>
            </a:r>
          </a:p>
          <a:p>
            <a:pPr lvl="1"/>
            <a:r>
              <a:rPr lang="en-GB" dirty="0"/>
              <a:t>Lungs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29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15F9-9CA7-3A40-8C29-FCEBC467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05" y="406940"/>
            <a:ext cx="10242965" cy="128089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A woman aged 65 has had irregular vaginal bleeding for several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91B3E-73E2-7641-B121-4B150AA18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/>
              <a:t>Core Topics </a:t>
            </a:r>
            <a:endParaRPr lang="en-GB" sz="3200" dirty="0"/>
          </a:p>
          <a:p>
            <a:pPr lvl="1"/>
            <a:r>
              <a:rPr lang="en-GB" sz="2800" b="1" dirty="0"/>
              <a:t>Cancer (all sites) </a:t>
            </a:r>
            <a:endParaRPr lang="en-GB" sz="2800" dirty="0"/>
          </a:p>
          <a:p>
            <a:pPr lvl="1"/>
            <a:r>
              <a:rPr lang="en-GB" sz="2800" b="1" dirty="0"/>
              <a:t>Gynaecological operations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07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1243-1EF7-A946-B0C1-EA542647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is ovarian cancer staged?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79AFB-CC23-E64D-8330-7DF8E171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Clinical </a:t>
            </a:r>
          </a:p>
          <a:p>
            <a:pPr marL="0" indent="0">
              <a:buNone/>
            </a:pPr>
            <a:r>
              <a:rPr lang="en-GB" dirty="0"/>
              <a:t>        or</a:t>
            </a:r>
          </a:p>
          <a:p>
            <a:r>
              <a:rPr lang="en-GB" dirty="0"/>
              <a:t>Surgical</a:t>
            </a:r>
          </a:p>
          <a:p>
            <a:endParaRPr lang="en-GB" dirty="0"/>
          </a:p>
        </p:txBody>
      </p:sp>
      <p:pic>
        <p:nvPicPr>
          <p:cNvPr id="4" name="Picture 2" descr="Cancer Management">
            <a:extLst>
              <a:ext uri="{FF2B5EF4-FFF2-40B4-BE49-F238E27FC236}">
                <a16:creationId xmlns:a16="http://schemas.microsoft.com/office/drawing/2014/main" id="{2B768526-D20B-DE43-9E77-77A6FB3C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55" y="1280890"/>
            <a:ext cx="4780985" cy="54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7130-365C-3D49-8499-F969C064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the differential diagnosis of ovarian cysts in postmenopausal women?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58014-14A7-3F46-AC19-3E688B73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The Radiology Assistant : Roadmap to evaluate ovarian cysts">
            <a:extLst>
              <a:ext uri="{FF2B5EF4-FFF2-40B4-BE49-F238E27FC236}">
                <a16:creationId xmlns:a16="http://schemas.microsoft.com/office/drawing/2014/main" id="{69891C7E-8A41-BA4A-9A99-C0712C33D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31" y="1836420"/>
            <a:ext cx="473515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nographic Evaluation of Pelvic Masses">
            <a:extLst>
              <a:ext uri="{FF2B5EF4-FFF2-40B4-BE49-F238E27FC236}">
                <a16:creationId xmlns:a16="http://schemas.microsoft.com/office/drawing/2014/main" id="{E0DFB62D-E3E0-B846-AE0E-F60F06EAC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56" y="2133600"/>
            <a:ext cx="5776697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2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9C03-F8F6-6E47-B9C0-B018D9EE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Gynaecological operations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9EDD2-74CA-2441-898E-52B093072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Discuss indications and complications of Wertheim’s hysterectomy. </a:t>
            </a:r>
          </a:p>
          <a:p>
            <a:r>
              <a:rPr lang="en-GB" dirty="0"/>
              <a:t>Would surgery be indicated even in advanced ovarian cancer? </a:t>
            </a:r>
          </a:p>
          <a:p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D117023-DB37-164B-AB6B-4BE8C66F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43" y="1264555"/>
            <a:ext cx="7211023" cy="54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male Reproductive System | Everyday Health">
            <a:extLst>
              <a:ext uri="{FF2B5EF4-FFF2-40B4-BE49-F238E27FC236}">
                <a16:creationId xmlns:a16="http://schemas.microsoft.com/office/drawing/2014/main" id="{E47FFA93-E75E-084F-84F3-66BB4843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93" y="1118529"/>
            <a:ext cx="91694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5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F99B-F953-6149-B601-DB20C8D7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Cervical cancer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A26FC-DDE2-7043-AFCE-DBB29A5D4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0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F34B8-BDE4-7F49-AAF2-47487C28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Cervical cancer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14BD-7DD1-6041-8DEC-7E91C1AB4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050" name="Picture 2" descr="Cervical Cancer - Gynecologic Oncology | Singing River Health System">
            <a:extLst>
              <a:ext uri="{FF2B5EF4-FFF2-40B4-BE49-F238E27FC236}">
                <a16:creationId xmlns:a16="http://schemas.microsoft.com/office/drawing/2014/main" id="{592028AB-C792-694C-A7CD-94280FC3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20" y="1495738"/>
            <a:ext cx="7050359" cy="49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9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F34B8-BDE4-7F49-AAF2-47487C28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Cervical cancer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14BD-7DD1-6041-8DEC-7E91C1AB4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major risk factors for cervical cancer? </a:t>
            </a:r>
          </a:p>
          <a:p>
            <a:r>
              <a:rPr lang="en-GB" dirty="0"/>
              <a:t>What is the difference between dyskaryosis and dysplasia? </a:t>
            </a:r>
          </a:p>
          <a:p>
            <a:r>
              <a:rPr lang="en-GB" dirty="0"/>
              <a:t>What colour are abnormal cells on colposcopy and why? </a:t>
            </a:r>
          </a:p>
          <a:p>
            <a:r>
              <a:rPr lang="en-GB" dirty="0"/>
              <a:t>How do we stage cervical cancer?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50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FCF0-9DE0-E443-A369-B97123C7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1" y="624110"/>
            <a:ext cx="9950132" cy="1280890"/>
          </a:xfrm>
        </p:spPr>
        <p:txBody>
          <a:bodyPr>
            <a:normAutofit/>
          </a:bodyPr>
          <a:lstStyle/>
          <a:p>
            <a:r>
              <a:rPr lang="en-GB" dirty="0"/>
              <a:t>What are the major risk factors for cervical cancer?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849B-0FC9-2441-A3EB-A7211239C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2133600"/>
            <a:ext cx="9950132" cy="3777622"/>
          </a:xfrm>
        </p:spPr>
        <p:txBody>
          <a:bodyPr/>
          <a:lstStyle/>
          <a:p>
            <a:r>
              <a:rPr lang="en-GB" sz="4800" b="1" dirty="0"/>
              <a:t>High Risk HPV</a:t>
            </a:r>
          </a:p>
          <a:p>
            <a:r>
              <a:rPr lang="en-GB" b="1" dirty="0"/>
              <a:t>Smoking</a:t>
            </a:r>
            <a:endParaRPr lang="en-GB" dirty="0"/>
          </a:p>
          <a:p>
            <a:r>
              <a:rPr lang="en-GB" b="1" dirty="0"/>
              <a:t>HIV</a:t>
            </a:r>
            <a:r>
              <a:rPr lang="en-GB" dirty="0"/>
              <a:t> (the virus that causes AIDS) or another condition that makes it hard for your body to fight off health problems.</a:t>
            </a:r>
          </a:p>
          <a:p>
            <a:r>
              <a:rPr lang="en-GB" dirty="0"/>
              <a:t>Using birth </a:t>
            </a:r>
            <a:r>
              <a:rPr lang="en-GB" b="1" dirty="0"/>
              <a:t>control</a:t>
            </a:r>
            <a:r>
              <a:rPr lang="en-GB" dirty="0"/>
              <a:t> pills for a long time (five or more years).</a:t>
            </a:r>
          </a:p>
          <a:p>
            <a:r>
              <a:rPr lang="en-GB" dirty="0"/>
              <a:t>Having given birth to three or more children.</a:t>
            </a:r>
          </a:p>
          <a:p>
            <a:r>
              <a:rPr lang="en-GB" dirty="0"/>
              <a:t>Having several sexual partners.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9403-EE0B-5C4A-8088-56902A89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906E0-F0CB-564B-969D-D065CB515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ervical Cancer - Supratik">
            <a:extLst>
              <a:ext uri="{FF2B5EF4-FFF2-40B4-BE49-F238E27FC236}">
                <a16:creationId xmlns:a16="http://schemas.microsoft.com/office/drawing/2014/main" id="{B1EF8991-6712-9E45-B74D-E7996AE7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88900"/>
            <a:ext cx="9169400" cy="66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5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9FB0-FE75-174A-93D8-C05F42CA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the difference between dyskaryosis and dysplasia?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D074-656F-6F4A-A49E-F310C0271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Dyskaryosis</a:t>
            </a:r>
            <a:r>
              <a:rPr lang="en-GB" dirty="0"/>
              <a:t> : The appearance of abnormal cells whose nuclei show the features characteristic of the earliest stage of malignancy.</a:t>
            </a:r>
          </a:p>
          <a:p>
            <a:pPr lvl="1"/>
            <a:r>
              <a:rPr lang="en-GB" b="1" dirty="0"/>
              <a:t>Mild Dyskaryosis</a:t>
            </a:r>
            <a:r>
              <a:rPr lang="en-GB" dirty="0"/>
              <a:t> Indicates mild or slight cell changes in the cervix</a:t>
            </a:r>
          </a:p>
          <a:p>
            <a:pPr lvl="1"/>
            <a:r>
              <a:rPr lang="en-GB" b="1" dirty="0"/>
              <a:t>Moderate Dyskaryosis</a:t>
            </a:r>
            <a:r>
              <a:rPr lang="en-GB" dirty="0"/>
              <a:t> Indicates moderate cell changes in the cervix</a:t>
            </a:r>
          </a:p>
          <a:p>
            <a:pPr lvl="1"/>
            <a:r>
              <a:rPr lang="en-GB" b="1" dirty="0"/>
              <a:t>Severe Dyskaryosis</a:t>
            </a:r>
            <a:r>
              <a:rPr lang="en-GB" dirty="0"/>
              <a:t> Indicates severe cell changes in the cervix</a:t>
            </a:r>
          </a:p>
          <a:p>
            <a:endParaRPr lang="en-GB" b="1" dirty="0"/>
          </a:p>
          <a:p>
            <a:r>
              <a:rPr lang="en-GB" b="1" dirty="0"/>
              <a:t>Dysplasia</a:t>
            </a:r>
            <a:r>
              <a:rPr lang="en-GB" dirty="0"/>
              <a:t> is any of various types of abnormal growth or development of cells </a:t>
            </a:r>
          </a:p>
          <a:p>
            <a:pPr lvl="1"/>
            <a:r>
              <a:rPr lang="en-GB" b="1" dirty="0"/>
              <a:t>Mild Dysplasia</a:t>
            </a:r>
            <a:r>
              <a:rPr lang="en-GB" dirty="0"/>
              <a:t> Indicates mild or slight cell changes in the cervix</a:t>
            </a:r>
          </a:p>
          <a:p>
            <a:pPr lvl="1"/>
            <a:r>
              <a:rPr lang="en-GB" b="1" dirty="0"/>
              <a:t>Moderate Dysplasia </a:t>
            </a:r>
            <a:r>
              <a:rPr lang="en-GB" dirty="0"/>
              <a:t> Indicates moderate cell changes in the cervix</a:t>
            </a:r>
          </a:p>
          <a:p>
            <a:pPr lvl="1"/>
            <a:r>
              <a:rPr lang="en-GB" b="1" dirty="0"/>
              <a:t>Severe Dysplasia </a:t>
            </a:r>
            <a:r>
              <a:rPr lang="en-GB" dirty="0"/>
              <a:t> Indicates severe cell changes in the cervix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59570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{5BE5842D-3280-654E-BB1A-6FA670B39612}tf10001069</Template>
  <TotalTime>237</TotalTime>
  <Words>524</Words>
  <Application>Microsoft Macintosh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Wisp</vt:lpstr>
      <vt:lpstr>Core Problem 10 Have I got cancer?</vt:lpstr>
      <vt:lpstr>A woman aged 65 has had irregular vaginal bleeding for several weeks</vt:lpstr>
      <vt:lpstr>PowerPoint Presentation</vt:lpstr>
      <vt:lpstr>Cervical cancer</vt:lpstr>
      <vt:lpstr>Cervical cancer</vt:lpstr>
      <vt:lpstr>Cervical cancer</vt:lpstr>
      <vt:lpstr>What are the major risk factors for cervical cancer? </vt:lpstr>
      <vt:lpstr>PowerPoint Presentation</vt:lpstr>
      <vt:lpstr>What is the difference between dyskaryosis and dysplasia?  </vt:lpstr>
      <vt:lpstr>What colour are abnormal cells on colposcopy and why? </vt:lpstr>
      <vt:lpstr>Acetic acid</vt:lpstr>
      <vt:lpstr>PowerPoint Presentation</vt:lpstr>
      <vt:lpstr>How do we stage cervical cancer?  </vt:lpstr>
      <vt:lpstr>Endometrial cancer </vt:lpstr>
      <vt:lpstr>What are the risk factors for endometrial cancer? </vt:lpstr>
      <vt:lpstr>How is endometrial cancer staged?  </vt:lpstr>
      <vt:lpstr>How is endometrial cancer treated?</vt:lpstr>
      <vt:lpstr>Ovarian cancer </vt:lpstr>
      <vt:lpstr>Why is the prognosis for ovarian cancer relatively poor? </vt:lpstr>
      <vt:lpstr>How is ovarian cancer staged? </vt:lpstr>
      <vt:lpstr>What is the differential diagnosis of ovarian cysts in postmenopausal women?  </vt:lpstr>
      <vt:lpstr>Gynaecological operations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Problem 10 Have I got cancer?</dc:title>
  <dc:creator>Microsoft Office User</dc:creator>
  <cp:lastModifiedBy>Microsoft Office User</cp:lastModifiedBy>
  <cp:revision>12</cp:revision>
  <dcterms:created xsi:type="dcterms:W3CDTF">2021-02-24T09:12:14Z</dcterms:created>
  <dcterms:modified xsi:type="dcterms:W3CDTF">2021-02-25T13:34:36Z</dcterms:modified>
</cp:coreProperties>
</file>