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sldIdLst>
    <p:sldId id="256" r:id="rId2"/>
    <p:sldId id="257" r:id="rId3"/>
    <p:sldId id="264" r:id="rId4"/>
    <p:sldId id="258" r:id="rId5"/>
    <p:sldId id="275" r:id="rId6"/>
    <p:sldId id="259" r:id="rId7"/>
    <p:sldId id="284" r:id="rId8"/>
    <p:sldId id="285" r:id="rId9"/>
    <p:sldId id="286" r:id="rId10"/>
    <p:sldId id="287" r:id="rId11"/>
    <p:sldId id="292" r:id="rId12"/>
    <p:sldId id="293" r:id="rId13"/>
    <p:sldId id="260" r:id="rId14"/>
    <p:sldId id="291" r:id="rId15"/>
    <p:sldId id="290" r:id="rId16"/>
    <p:sldId id="288" r:id="rId17"/>
    <p:sldId id="298" r:id="rId18"/>
    <p:sldId id="289" r:id="rId19"/>
    <p:sldId id="295" r:id="rId20"/>
    <p:sldId id="297" r:id="rId21"/>
    <p:sldId id="296" r:id="rId22"/>
    <p:sldId id="294" r:id="rId23"/>
    <p:sldId id="261" r:id="rId24"/>
    <p:sldId id="262" r:id="rId25"/>
    <p:sldId id="308" r:id="rId26"/>
    <p:sldId id="299" r:id="rId27"/>
    <p:sldId id="300" r:id="rId28"/>
    <p:sldId id="301" r:id="rId29"/>
    <p:sldId id="302" r:id="rId30"/>
    <p:sldId id="303" r:id="rId31"/>
    <p:sldId id="304" r:id="rId32"/>
    <p:sldId id="305" r:id="rId33"/>
    <p:sldId id="306" r:id="rId34"/>
    <p:sldId id="307" r:id="rId35"/>
    <p:sldId id="26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59"/>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GB"/>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3ECEE73-5BEE-3640-BD5D-299435C964F9}" type="datetimeFigureOut">
              <a:rPr lang="en-GB" smtClean="0"/>
              <a:t>15/02/2021</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585438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23444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582182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E9CE4C9-42AC-E943-BC1B-0ED64DB87458}"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00075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275574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GB"/>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53ECEE73-5BEE-3640-BD5D-299435C964F9}" type="datetimeFigureOut">
              <a:rPr lang="en-GB" smtClean="0"/>
              <a:t>15/02/2021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82810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53ECEE73-5BEE-3640-BD5D-299435C964F9}" type="datetimeFigureOut">
              <a:rPr lang="en-GB" smtClean="0"/>
              <a:t>15/02/2021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4307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ECEE73-5BEE-3640-BD5D-299435C964F9}" type="datetimeFigureOut">
              <a:rPr lang="en-GB" smtClean="0"/>
              <a:t>15/02/2021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24805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53ECEE73-5BEE-3640-BD5D-299435C964F9}" type="datetimeFigureOut">
              <a:rPr lang="en-GB" smtClean="0"/>
              <a:t>15/02/2021</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76581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ECEE73-5BEE-3640-BD5D-299435C964F9}" type="datetimeFigureOut">
              <a:rPr lang="en-GB" smtClean="0"/>
              <a:t>15/02/2021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409055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GB"/>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3ECEE73-5BEE-3640-BD5D-299435C964F9}" type="datetimeFigureOut">
              <a:rPr lang="en-GB" smtClean="0"/>
              <a:t>15/02/2021</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35674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2804577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GB"/>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3ECEE73-5BEE-3640-BD5D-299435C964F9}" type="datetimeFigureOut">
              <a:rPr lang="en-GB" smtClean="0"/>
              <a:t>15/02/2021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232488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3ECEE73-5BEE-3640-BD5D-299435C964F9}" type="datetimeFigureOut">
              <a:rPr lang="en-GB" smtClean="0"/>
              <a:t>15/02/2021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51548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CEE73-5BEE-3640-BD5D-299435C964F9}" type="datetimeFigureOut">
              <a:rPr lang="en-GB" smtClean="0"/>
              <a:t>15/02/2021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411213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GB"/>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338476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ECEE73-5BEE-3640-BD5D-299435C964F9}" type="datetimeFigureOut">
              <a:rPr lang="en-GB" smtClean="0"/>
              <a:t>15/02/2021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9CE4C9-42AC-E943-BC1B-0ED64DB87458}" type="slidenum">
              <a:rPr lang="en-GB" smtClean="0"/>
              <a:t>‹#›</a:t>
            </a:fld>
            <a:endParaRPr lang="en-GB"/>
          </a:p>
        </p:txBody>
      </p:sp>
    </p:spTree>
    <p:extLst>
      <p:ext uri="{BB962C8B-B14F-4D97-AF65-F5344CB8AC3E}">
        <p14:creationId xmlns:p14="http://schemas.microsoft.com/office/powerpoint/2010/main" val="153143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3ECEE73-5BEE-3640-BD5D-299435C964F9}" type="datetimeFigureOut">
              <a:rPr lang="en-GB" smtClean="0"/>
              <a:t>15/02/2021</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E9CE4C9-42AC-E943-BC1B-0ED64DB87458}" type="slidenum">
              <a:rPr lang="en-GB" smtClean="0"/>
              <a:t>‹#›</a:t>
            </a:fld>
            <a:endParaRPr lang="en-GB"/>
          </a:p>
        </p:txBody>
      </p:sp>
    </p:spTree>
    <p:extLst>
      <p:ext uri="{BB962C8B-B14F-4D97-AF65-F5344CB8AC3E}">
        <p14:creationId xmlns:p14="http://schemas.microsoft.com/office/powerpoint/2010/main" val="42697160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eknygos.lsmuni.lt/akuserijaen/Obstetrics/4%20CTG%20engl.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976D-0A54-AB4D-A0B7-794EDF4F9CF4}"/>
              </a:ext>
            </a:extLst>
          </p:cNvPr>
          <p:cNvSpPr>
            <a:spLocks noGrp="1"/>
          </p:cNvSpPr>
          <p:nvPr>
            <p:ph type="ctrTitle"/>
          </p:nvPr>
        </p:nvSpPr>
        <p:spPr/>
        <p:txBody>
          <a:bodyPr>
            <a:normAutofit/>
          </a:bodyPr>
          <a:lstStyle/>
          <a:p>
            <a:r>
              <a:rPr lang="en-GB" b="1" dirty="0"/>
              <a:t>Core Problem 1 – Obstetric Tragedies </a:t>
            </a:r>
            <a:endParaRPr lang="en-GB" dirty="0"/>
          </a:p>
        </p:txBody>
      </p:sp>
      <p:sp>
        <p:nvSpPr>
          <p:cNvPr id="3" name="Subtitle 2">
            <a:extLst>
              <a:ext uri="{FF2B5EF4-FFF2-40B4-BE49-F238E27FC236}">
                <a16:creationId xmlns:a16="http://schemas.microsoft.com/office/drawing/2014/main" id="{75DE77B6-CAAE-EB41-95FF-F4B925912FF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37438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p:txBody>
          <a:bodyPr/>
          <a:lstStyle/>
          <a:p>
            <a:r>
              <a:rPr lang="en-GB" b="1" dirty="0"/>
              <a:t>Premature labour </a:t>
            </a:r>
            <a:endParaRPr lang="en-GB" dirty="0"/>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a:bodyPr>
          <a:lstStyle/>
          <a:p>
            <a:r>
              <a:rPr lang="en-GB" dirty="0"/>
              <a:t>term pregnancy</a:t>
            </a:r>
          </a:p>
          <a:p>
            <a:pPr lvl="1"/>
            <a:r>
              <a:rPr lang="en-GB" dirty="0"/>
              <a:t>deliveries occurring at or beyond 37 0/7 weeks of gestation. </a:t>
            </a:r>
          </a:p>
          <a:p>
            <a:pPr marL="0" indent="0">
              <a:buNone/>
            </a:pPr>
            <a:endParaRPr lang="en-GB" dirty="0"/>
          </a:p>
          <a:p>
            <a:r>
              <a:rPr lang="en-GB" i="1" dirty="0"/>
              <a:t>early term</a:t>
            </a:r>
            <a:r>
              <a:rPr lang="en-GB" dirty="0"/>
              <a:t> (37 0/7 weeks of gestation through 38 6/7 weeks of gestation), </a:t>
            </a:r>
          </a:p>
          <a:p>
            <a:r>
              <a:rPr lang="en-GB" i="1" dirty="0"/>
              <a:t>full term</a:t>
            </a:r>
            <a:r>
              <a:rPr lang="en-GB" dirty="0"/>
              <a:t> (39 0/7 weeks of gestation through 40 6/7 weeks of gestation), </a:t>
            </a:r>
          </a:p>
          <a:p>
            <a:r>
              <a:rPr lang="en-GB" i="1" dirty="0"/>
              <a:t>late term</a:t>
            </a:r>
            <a:r>
              <a:rPr lang="en-GB" dirty="0"/>
              <a:t> (41 0/7 weeks of gestation through 41 6/7 weeks of gestation)</a:t>
            </a:r>
          </a:p>
          <a:p>
            <a:r>
              <a:rPr lang="en-GB" i="1" dirty="0" err="1"/>
              <a:t>postterm</a:t>
            </a:r>
            <a:r>
              <a:rPr lang="en-GB" dirty="0"/>
              <a:t> (42 0/7 weeks of gestation and beyond)</a:t>
            </a:r>
          </a:p>
          <a:p>
            <a:endParaRPr lang="en-GB" dirty="0"/>
          </a:p>
        </p:txBody>
      </p:sp>
      <p:sp>
        <p:nvSpPr>
          <p:cNvPr id="4" name="Rectangle 3">
            <a:extLst>
              <a:ext uri="{FF2B5EF4-FFF2-40B4-BE49-F238E27FC236}">
                <a16:creationId xmlns:a16="http://schemas.microsoft.com/office/drawing/2014/main" id="{4DD6BEE2-21D0-904A-B962-55A9F75F23FF}"/>
              </a:ext>
            </a:extLst>
          </p:cNvPr>
          <p:cNvSpPr/>
          <p:nvPr/>
        </p:nvSpPr>
        <p:spPr>
          <a:xfrm>
            <a:off x="0" y="6596390"/>
            <a:ext cx="12192000" cy="261610"/>
          </a:xfrm>
          <a:prstGeom prst="rect">
            <a:avLst/>
          </a:prstGeom>
        </p:spPr>
        <p:txBody>
          <a:bodyPr wrap="square">
            <a:spAutoFit/>
          </a:bodyPr>
          <a:lstStyle/>
          <a:p>
            <a:r>
              <a:rPr lang="en-GB" sz="1050" dirty="0"/>
              <a:t>https://</a:t>
            </a:r>
            <a:r>
              <a:rPr lang="en-GB" sz="1050" dirty="0" err="1"/>
              <a:t>www.acog.org</a:t>
            </a:r>
            <a:r>
              <a:rPr lang="en-GB" sz="1050" dirty="0"/>
              <a:t>/clinical/clinical-guidance/committee-opinion/articles/2013/11/definition-of-term-pregnancy</a:t>
            </a:r>
          </a:p>
        </p:txBody>
      </p:sp>
    </p:spTree>
    <p:extLst>
      <p:ext uri="{BB962C8B-B14F-4D97-AF65-F5344CB8AC3E}">
        <p14:creationId xmlns:p14="http://schemas.microsoft.com/office/powerpoint/2010/main" val="307923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CA39-7ACD-B140-8D37-4FA17E6506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0F18032-DB93-5343-9818-1C23498DB8B6}"/>
              </a:ext>
            </a:extLst>
          </p:cNvPr>
          <p:cNvSpPr>
            <a:spLocks noGrp="1"/>
          </p:cNvSpPr>
          <p:nvPr>
            <p:ph idx="1"/>
          </p:nvPr>
        </p:nvSpPr>
        <p:spPr/>
        <p:txBody>
          <a:bodyPr>
            <a:normAutofit/>
          </a:bodyPr>
          <a:lstStyle/>
          <a:p>
            <a:r>
              <a:rPr lang="en-GB" dirty="0"/>
              <a:t>Definition of labour </a:t>
            </a:r>
          </a:p>
          <a:p>
            <a:r>
              <a:rPr lang="en-GB" dirty="0" err="1"/>
              <a:t>Labor</a:t>
            </a:r>
            <a:r>
              <a:rPr lang="en-GB" dirty="0"/>
              <a:t> is a physiologic process during which the </a:t>
            </a:r>
            <a:r>
              <a:rPr lang="en-GB" dirty="0" err="1"/>
              <a:t>fetus</a:t>
            </a:r>
            <a:r>
              <a:rPr lang="en-GB" dirty="0"/>
              <a:t>, membranes, umbilical cord, and placenta are expelled from the uterus.</a:t>
            </a:r>
          </a:p>
          <a:p>
            <a:pPr lvl="1"/>
            <a:r>
              <a:rPr lang="en-GB" dirty="0"/>
              <a:t>regular contractions</a:t>
            </a:r>
          </a:p>
          <a:p>
            <a:pPr lvl="1"/>
            <a:r>
              <a:rPr lang="en-GB" dirty="0"/>
              <a:t>opening of your cervix</a:t>
            </a:r>
          </a:p>
          <a:p>
            <a:pPr marL="457200" lvl="1" indent="0">
              <a:buNone/>
            </a:pPr>
            <a:endParaRPr lang="en-GB" dirty="0"/>
          </a:p>
          <a:p>
            <a:r>
              <a:rPr lang="en-GB" dirty="0"/>
              <a:t> Premature labour.</a:t>
            </a:r>
          </a:p>
          <a:p>
            <a:pPr lvl="1"/>
            <a:r>
              <a:rPr lang="en-GB" dirty="0"/>
              <a:t>labour occurs after week 20</a:t>
            </a:r>
            <a:r>
              <a:rPr lang="en-GB" dirty="0">
                <a:solidFill>
                  <a:srgbClr val="C00000"/>
                </a:solidFill>
              </a:rPr>
              <a:t> </a:t>
            </a:r>
            <a:r>
              <a:rPr lang="en-GB" dirty="0"/>
              <a:t>and before week 37 of pregnancy</a:t>
            </a:r>
          </a:p>
          <a:p>
            <a:pPr lvl="1"/>
            <a:r>
              <a:rPr lang="en-GB" dirty="0"/>
              <a:t>Until 19+6 the term is abortion</a:t>
            </a:r>
          </a:p>
        </p:txBody>
      </p:sp>
    </p:spTree>
    <p:extLst>
      <p:ext uri="{BB962C8B-B14F-4D97-AF65-F5344CB8AC3E}">
        <p14:creationId xmlns:p14="http://schemas.microsoft.com/office/powerpoint/2010/main" val="187368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70E9-76C5-9347-B193-A318BF9DF1C8}"/>
              </a:ext>
            </a:extLst>
          </p:cNvPr>
          <p:cNvSpPr>
            <a:spLocks noGrp="1"/>
          </p:cNvSpPr>
          <p:nvPr>
            <p:ph type="title"/>
          </p:nvPr>
        </p:nvSpPr>
        <p:spPr/>
        <p:txBody>
          <a:bodyPr/>
          <a:lstStyle/>
          <a:p>
            <a:r>
              <a:rPr lang="en-GB" dirty="0"/>
              <a:t>Viability</a:t>
            </a:r>
          </a:p>
        </p:txBody>
      </p:sp>
      <p:sp>
        <p:nvSpPr>
          <p:cNvPr id="3" name="Content Placeholder 2">
            <a:extLst>
              <a:ext uri="{FF2B5EF4-FFF2-40B4-BE49-F238E27FC236}">
                <a16:creationId xmlns:a16="http://schemas.microsoft.com/office/drawing/2014/main" id="{0D7E4DDF-4D27-A04E-BD77-E0E79EBF30FC}"/>
              </a:ext>
            </a:extLst>
          </p:cNvPr>
          <p:cNvSpPr>
            <a:spLocks noGrp="1"/>
          </p:cNvSpPr>
          <p:nvPr>
            <p:ph idx="1"/>
          </p:nvPr>
        </p:nvSpPr>
        <p:spPr>
          <a:xfrm>
            <a:off x="685800" y="3824868"/>
            <a:ext cx="10820400" cy="2393817"/>
          </a:xfrm>
        </p:spPr>
        <p:txBody>
          <a:bodyPr/>
          <a:lstStyle/>
          <a:p>
            <a:endParaRPr lang="en-GB" dirty="0"/>
          </a:p>
        </p:txBody>
      </p:sp>
      <p:pic>
        <p:nvPicPr>
          <p:cNvPr id="1026" name="Picture 2">
            <a:extLst>
              <a:ext uri="{FF2B5EF4-FFF2-40B4-BE49-F238E27FC236}">
                <a16:creationId xmlns:a16="http://schemas.microsoft.com/office/drawing/2014/main" id="{8C6927F2-85D2-F746-81B4-7E1D6C196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3302"/>
            <a:ext cx="12192000" cy="187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55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p:txBody>
          <a:bodyPr/>
          <a:lstStyle/>
          <a:p>
            <a:r>
              <a:rPr lang="en-GB" b="1" dirty="0"/>
              <a:t>Premature labour </a:t>
            </a:r>
            <a:endParaRPr lang="en-GB" dirty="0"/>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fontScale="92500" lnSpcReduction="10000"/>
          </a:bodyPr>
          <a:lstStyle/>
          <a:p>
            <a:r>
              <a:rPr lang="en-GB" dirty="0"/>
              <a:t>What proportion of women deliver prior to 37 weeks? </a:t>
            </a:r>
          </a:p>
          <a:p>
            <a:pPr lvl="1"/>
            <a:r>
              <a:rPr lang="en-GB" dirty="0"/>
              <a:t>5% in developed countries </a:t>
            </a:r>
          </a:p>
          <a:p>
            <a:pPr lvl="1"/>
            <a:r>
              <a:rPr lang="en-GB" dirty="0"/>
              <a:t>25% in developing countries. </a:t>
            </a:r>
          </a:p>
          <a:p>
            <a:pPr lvl="1"/>
            <a:endParaRPr lang="en-GB" dirty="0"/>
          </a:p>
          <a:p>
            <a:r>
              <a:rPr lang="en-GB" dirty="0"/>
              <a:t>significant ethnic variation in preterm birth rates, </a:t>
            </a:r>
          </a:p>
          <a:p>
            <a:pPr lvl="1"/>
            <a:r>
              <a:rPr lang="en-GB" dirty="0"/>
              <a:t>higher rates in black women. </a:t>
            </a:r>
          </a:p>
          <a:p>
            <a:r>
              <a:rPr lang="en-GB" dirty="0"/>
              <a:t>iatrogenic delivery is responsible for almost half of the births between 28 and 35 weeks; </a:t>
            </a:r>
          </a:p>
          <a:p>
            <a:r>
              <a:rPr lang="en-GB" dirty="0"/>
              <a:t>hypertension and pre-eclampsia are the major pathologies.</a:t>
            </a:r>
          </a:p>
          <a:p>
            <a:pPr marL="0" indent="0">
              <a:buNone/>
            </a:pPr>
            <a:r>
              <a:rPr lang="en-GB" dirty="0"/>
              <a:t> </a:t>
            </a:r>
          </a:p>
          <a:p>
            <a:r>
              <a:rPr lang="en-GB" dirty="0"/>
              <a:t>Other factors include multiple pregnancy, intrauterine growth restriction, maternal stress and heavy physical work </a:t>
            </a:r>
          </a:p>
          <a:p>
            <a:endParaRPr lang="en-GB" dirty="0"/>
          </a:p>
        </p:txBody>
      </p:sp>
      <p:sp>
        <p:nvSpPr>
          <p:cNvPr id="4" name="Rectangle 3">
            <a:extLst>
              <a:ext uri="{FF2B5EF4-FFF2-40B4-BE49-F238E27FC236}">
                <a16:creationId xmlns:a16="http://schemas.microsoft.com/office/drawing/2014/main" id="{6E8F031B-C4FB-9B40-9020-E5CE1BE48BBC}"/>
              </a:ext>
            </a:extLst>
          </p:cNvPr>
          <p:cNvSpPr/>
          <p:nvPr/>
        </p:nvSpPr>
        <p:spPr>
          <a:xfrm>
            <a:off x="0" y="6596390"/>
            <a:ext cx="12192000" cy="261610"/>
          </a:xfrm>
          <a:prstGeom prst="rect">
            <a:avLst/>
          </a:prstGeom>
        </p:spPr>
        <p:txBody>
          <a:bodyPr wrap="square">
            <a:spAutoFit/>
          </a:bodyPr>
          <a:lstStyle/>
          <a:p>
            <a:r>
              <a:rPr lang="en-GB" sz="1050" dirty="0"/>
              <a:t>https://</a:t>
            </a:r>
            <a:r>
              <a:rPr lang="en-GB" sz="1050" dirty="0" err="1"/>
              <a:t>www.acog.org</a:t>
            </a:r>
            <a:r>
              <a:rPr lang="en-GB" sz="1050" dirty="0"/>
              <a:t>/clinical/clinical-guidance/committee-opinion/articles/2013/11/definition-of-term-pregnancy</a:t>
            </a:r>
          </a:p>
        </p:txBody>
      </p:sp>
    </p:spTree>
    <p:extLst>
      <p:ext uri="{BB962C8B-B14F-4D97-AF65-F5344CB8AC3E}">
        <p14:creationId xmlns:p14="http://schemas.microsoft.com/office/powerpoint/2010/main" val="295029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2059-9875-0945-B89E-3020DB2714EC}"/>
              </a:ext>
            </a:extLst>
          </p:cNvPr>
          <p:cNvSpPr>
            <a:spLocks noGrp="1"/>
          </p:cNvSpPr>
          <p:nvPr>
            <p:ph type="title"/>
          </p:nvPr>
        </p:nvSpPr>
        <p:spPr/>
        <p:txBody>
          <a:bodyPr>
            <a:normAutofit/>
          </a:bodyPr>
          <a:lstStyle/>
          <a:p>
            <a:r>
              <a:rPr lang="en-GB" dirty="0"/>
              <a:t>What are the risk factors for premature delivery? </a:t>
            </a:r>
          </a:p>
        </p:txBody>
      </p:sp>
      <p:sp>
        <p:nvSpPr>
          <p:cNvPr id="3" name="Content Placeholder 2">
            <a:extLst>
              <a:ext uri="{FF2B5EF4-FFF2-40B4-BE49-F238E27FC236}">
                <a16:creationId xmlns:a16="http://schemas.microsoft.com/office/drawing/2014/main" id="{3B9AABC5-4395-B44C-8365-442C467F6A94}"/>
              </a:ext>
            </a:extLst>
          </p:cNvPr>
          <p:cNvSpPr>
            <a:spLocks noGrp="1"/>
          </p:cNvSpPr>
          <p:nvPr>
            <p:ph idx="1"/>
          </p:nvPr>
        </p:nvSpPr>
        <p:spPr/>
        <p:txBody>
          <a:bodyPr>
            <a:normAutofit fontScale="92500" lnSpcReduction="20000"/>
          </a:bodyPr>
          <a:lstStyle/>
          <a:p>
            <a:r>
              <a:rPr lang="en-GB" dirty="0"/>
              <a:t>Age of the mother</a:t>
            </a:r>
          </a:p>
          <a:p>
            <a:pPr lvl="1"/>
            <a:r>
              <a:rPr lang="en-GB" dirty="0"/>
              <a:t>Women younger than age 18 are more likely to have a preterm delivery.</a:t>
            </a:r>
          </a:p>
          <a:p>
            <a:pPr lvl="1"/>
            <a:r>
              <a:rPr lang="en-GB" dirty="0"/>
              <a:t>Women older than age 35 are also at risk of having preterm infants</a:t>
            </a:r>
          </a:p>
          <a:p>
            <a:pPr lvl="1"/>
            <a:endParaRPr lang="en-GB" dirty="0"/>
          </a:p>
          <a:p>
            <a:r>
              <a:rPr lang="en-GB" dirty="0"/>
              <a:t>Certain lifestyle and environmental factors, including:</a:t>
            </a:r>
          </a:p>
          <a:p>
            <a:pPr lvl="1"/>
            <a:r>
              <a:rPr lang="en-GB" dirty="0"/>
              <a:t>Late or no health care during pregnancy</a:t>
            </a:r>
          </a:p>
          <a:p>
            <a:pPr lvl="1"/>
            <a:r>
              <a:rPr lang="en-GB" dirty="0"/>
              <a:t>Smoking</a:t>
            </a:r>
          </a:p>
          <a:p>
            <a:pPr lvl="1"/>
            <a:r>
              <a:rPr lang="en-GB" dirty="0"/>
              <a:t>Drinking alcohol</a:t>
            </a:r>
          </a:p>
          <a:p>
            <a:pPr lvl="1"/>
            <a:r>
              <a:rPr lang="en-GB" dirty="0"/>
              <a:t>Using illegal drugs</a:t>
            </a:r>
          </a:p>
          <a:p>
            <a:pPr lvl="1"/>
            <a:r>
              <a:rPr lang="en-GB" dirty="0"/>
              <a:t>Domestic violence, including physical, sexual, or emotional abuse</a:t>
            </a:r>
          </a:p>
          <a:p>
            <a:pPr lvl="1"/>
            <a:r>
              <a:rPr lang="en-GB" dirty="0"/>
              <a:t>Lack of social support</a:t>
            </a:r>
          </a:p>
          <a:p>
            <a:pPr lvl="1"/>
            <a:r>
              <a:rPr lang="en-GB" dirty="0"/>
              <a:t>Stress</a:t>
            </a:r>
          </a:p>
          <a:p>
            <a:pPr lvl="1"/>
            <a:r>
              <a:rPr lang="en-GB" dirty="0"/>
              <a:t>Long working hours with long periods of standing</a:t>
            </a:r>
          </a:p>
          <a:p>
            <a:pPr lvl="1"/>
            <a:r>
              <a:rPr lang="en-GB" dirty="0"/>
              <a:t>Exposure to certain environmental pollutants</a:t>
            </a:r>
          </a:p>
          <a:p>
            <a:endParaRPr lang="en-GB" dirty="0"/>
          </a:p>
        </p:txBody>
      </p:sp>
    </p:spTree>
    <p:extLst>
      <p:ext uri="{BB962C8B-B14F-4D97-AF65-F5344CB8AC3E}">
        <p14:creationId xmlns:p14="http://schemas.microsoft.com/office/powerpoint/2010/main" val="36320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 calcmode="lin" valueType="num">
                                      <p:cBhvr additive="base">
                                        <p:cTn id="3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 calcmode="lin" valueType="num">
                                      <p:cBhvr additive="base">
                                        <p:cTn id="3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p:txBody>
          <a:bodyPr/>
          <a:lstStyle/>
          <a:p>
            <a:r>
              <a:rPr lang="en-GB" dirty="0"/>
              <a:t>What are the risk factors for premature delivery? </a:t>
            </a:r>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a:xfrm>
            <a:off x="685800" y="2105352"/>
            <a:ext cx="10820400" cy="4401830"/>
          </a:xfrm>
        </p:spPr>
        <p:txBody>
          <a:bodyPr>
            <a:normAutofit fontScale="92500" lnSpcReduction="10000"/>
          </a:bodyPr>
          <a:lstStyle/>
          <a:p>
            <a:r>
              <a:rPr lang="en-GB" b="1" dirty="0"/>
              <a:t>Mother</a:t>
            </a:r>
          </a:p>
          <a:p>
            <a:pPr lvl="1"/>
            <a:r>
              <a:rPr lang="en-GB" b="1" dirty="0"/>
              <a:t>Premature preterm rapture of the amniotic membranes</a:t>
            </a:r>
          </a:p>
          <a:p>
            <a:pPr lvl="1"/>
            <a:r>
              <a:rPr lang="en-GB" b="1" dirty="0"/>
              <a:t>Infections </a:t>
            </a:r>
          </a:p>
          <a:p>
            <a:pPr lvl="2"/>
            <a:r>
              <a:rPr lang="en-GB" b="1" dirty="0"/>
              <a:t>Urinary tract infections</a:t>
            </a:r>
          </a:p>
          <a:p>
            <a:pPr lvl="2"/>
            <a:r>
              <a:rPr lang="en-GB" b="1" dirty="0"/>
              <a:t>Sexually transmitted infections</a:t>
            </a:r>
          </a:p>
          <a:p>
            <a:pPr lvl="2"/>
            <a:r>
              <a:rPr lang="en-GB" b="1" dirty="0"/>
              <a:t>Certain vaginal infections</a:t>
            </a:r>
          </a:p>
          <a:p>
            <a:pPr lvl="1"/>
            <a:r>
              <a:rPr lang="en-GB" b="1" dirty="0"/>
              <a:t>Bleeding from the vagina</a:t>
            </a:r>
          </a:p>
          <a:p>
            <a:pPr lvl="1"/>
            <a:r>
              <a:rPr lang="en-GB" b="1" dirty="0"/>
              <a:t>Cervical length</a:t>
            </a:r>
          </a:p>
          <a:p>
            <a:pPr lvl="1"/>
            <a:r>
              <a:rPr lang="en-GB" b="1" dirty="0"/>
              <a:t>High blood pressure</a:t>
            </a:r>
          </a:p>
          <a:p>
            <a:pPr lvl="1"/>
            <a:r>
              <a:rPr lang="en-GB" b="1" dirty="0"/>
              <a:t>Pregnancy resulting from in vitro fertilization</a:t>
            </a:r>
          </a:p>
          <a:p>
            <a:pPr lvl="1"/>
            <a:r>
              <a:rPr lang="en-GB" b="1" dirty="0"/>
              <a:t>Being underweight or obese before pregnancy</a:t>
            </a:r>
          </a:p>
          <a:p>
            <a:pPr lvl="1"/>
            <a:r>
              <a:rPr lang="en-GB" b="1" dirty="0"/>
              <a:t>Short time period between pregnancies (less than 6 months between a birth and the beginning of the next pregnancy)</a:t>
            </a:r>
          </a:p>
          <a:p>
            <a:pPr lvl="1"/>
            <a:r>
              <a:rPr lang="en-GB" b="1" dirty="0"/>
              <a:t>Being at risk for rupture of the uterus</a:t>
            </a:r>
          </a:p>
          <a:p>
            <a:pPr lvl="1"/>
            <a:r>
              <a:rPr lang="en-GB" b="1" dirty="0"/>
              <a:t>Pregnancy resulting from in vitro fertilization</a:t>
            </a:r>
            <a:endParaRPr lang="en-GB" dirty="0"/>
          </a:p>
        </p:txBody>
      </p:sp>
      <p:sp>
        <p:nvSpPr>
          <p:cNvPr id="4" name="Rectangle 3">
            <a:extLst>
              <a:ext uri="{FF2B5EF4-FFF2-40B4-BE49-F238E27FC236}">
                <a16:creationId xmlns:a16="http://schemas.microsoft.com/office/drawing/2014/main" id="{6E8F031B-C4FB-9B40-9020-E5CE1BE48BBC}"/>
              </a:ext>
            </a:extLst>
          </p:cNvPr>
          <p:cNvSpPr/>
          <p:nvPr/>
        </p:nvSpPr>
        <p:spPr>
          <a:xfrm>
            <a:off x="0" y="6596390"/>
            <a:ext cx="12192000" cy="261610"/>
          </a:xfrm>
          <a:prstGeom prst="rect">
            <a:avLst/>
          </a:prstGeom>
        </p:spPr>
        <p:txBody>
          <a:bodyPr wrap="square">
            <a:spAutoFit/>
          </a:bodyPr>
          <a:lstStyle/>
          <a:p>
            <a:r>
              <a:rPr lang="en-GB" sz="1050" dirty="0"/>
              <a:t>https://</a:t>
            </a:r>
            <a:r>
              <a:rPr lang="en-GB" sz="1050" dirty="0" err="1"/>
              <a:t>www.acog.org</a:t>
            </a:r>
            <a:r>
              <a:rPr lang="en-GB" sz="1050" dirty="0"/>
              <a:t>/clinical/clinical-guidance/committee-opinion/articles/2013/11/definition-of-term-pregnancy</a:t>
            </a:r>
          </a:p>
        </p:txBody>
      </p:sp>
    </p:spTree>
    <p:extLst>
      <p:ext uri="{BB962C8B-B14F-4D97-AF65-F5344CB8AC3E}">
        <p14:creationId xmlns:p14="http://schemas.microsoft.com/office/powerpoint/2010/main" val="146150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p:txBody>
          <a:bodyPr/>
          <a:lstStyle/>
          <a:p>
            <a:r>
              <a:rPr lang="en-GB" dirty="0"/>
              <a:t>What are the risk factors for premature delivery? </a:t>
            </a:r>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a:bodyPr>
          <a:lstStyle/>
          <a:p>
            <a:pPr marL="0" indent="0">
              <a:buNone/>
            </a:pPr>
            <a:endParaRPr lang="en-GB" dirty="0"/>
          </a:p>
          <a:p>
            <a:r>
              <a:rPr lang="en-GB" b="1" dirty="0"/>
              <a:t>Placenta</a:t>
            </a:r>
          </a:p>
          <a:p>
            <a:pPr lvl="1"/>
            <a:r>
              <a:rPr lang="en-GB" b="1" dirty="0"/>
              <a:t>Placenta previa</a:t>
            </a:r>
          </a:p>
          <a:p>
            <a:pPr lvl="1"/>
            <a:r>
              <a:rPr lang="en-GB" b="1" dirty="0"/>
              <a:t>Abruption </a:t>
            </a:r>
          </a:p>
          <a:p>
            <a:endParaRPr lang="en-GB" b="1" dirty="0"/>
          </a:p>
          <a:p>
            <a:r>
              <a:rPr lang="en-GB" b="1" dirty="0"/>
              <a:t>Baby </a:t>
            </a:r>
          </a:p>
          <a:p>
            <a:pPr lvl="1"/>
            <a:r>
              <a:rPr lang="en-GB" b="1" dirty="0"/>
              <a:t>Major pathologies</a:t>
            </a:r>
          </a:p>
          <a:p>
            <a:pPr lvl="1"/>
            <a:r>
              <a:rPr lang="en-GB" b="1" dirty="0"/>
              <a:t>multiple pregnancy</a:t>
            </a:r>
          </a:p>
          <a:p>
            <a:pPr lvl="1"/>
            <a:r>
              <a:rPr lang="en-GB" b="1" dirty="0"/>
              <a:t>Certain developmental abnormalities in the </a:t>
            </a:r>
            <a:r>
              <a:rPr lang="en-GB" b="1" dirty="0" err="1"/>
              <a:t>fetus</a:t>
            </a:r>
            <a:endParaRPr lang="en-GB" b="1" dirty="0"/>
          </a:p>
          <a:p>
            <a:endParaRPr lang="en-GB" b="1" dirty="0"/>
          </a:p>
          <a:p>
            <a:pPr marL="0" indent="0">
              <a:buNone/>
            </a:pPr>
            <a:endParaRPr lang="en-GB" b="1" dirty="0"/>
          </a:p>
          <a:p>
            <a:endParaRPr lang="en-GB" dirty="0"/>
          </a:p>
        </p:txBody>
      </p:sp>
      <p:sp>
        <p:nvSpPr>
          <p:cNvPr id="4" name="Rectangle 3">
            <a:extLst>
              <a:ext uri="{FF2B5EF4-FFF2-40B4-BE49-F238E27FC236}">
                <a16:creationId xmlns:a16="http://schemas.microsoft.com/office/drawing/2014/main" id="{6E8F031B-C4FB-9B40-9020-E5CE1BE48BBC}"/>
              </a:ext>
            </a:extLst>
          </p:cNvPr>
          <p:cNvSpPr/>
          <p:nvPr/>
        </p:nvSpPr>
        <p:spPr>
          <a:xfrm>
            <a:off x="0" y="6596390"/>
            <a:ext cx="12192000" cy="261610"/>
          </a:xfrm>
          <a:prstGeom prst="rect">
            <a:avLst/>
          </a:prstGeom>
        </p:spPr>
        <p:txBody>
          <a:bodyPr wrap="square">
            <a:spAutoFit/>
          </a:bodyPr>
          <a:lstStyle/>
          <a:p>
            <a:r>
              <a:rPr lang="en-GB" sz="1050" dirty="0"/>
              <a:t>https://</a:t>
            </a:r>
            <a:r>
              <a:rPr lang="en-GB" sz="1050" dirty="0" err="1"/>
              <a:t>www.acog.org</a:t>
            </a:r>
            <a:r>
              <a:rPr lang="en-GB" sz="1050" dirty="0"/>
              <a:t>/clinical/clinical-guidance/committee-opinion/articles/2013/11/definition-of-term-pregnancy</a:t>
            </a:r>
          </a:p>
        </p:txBody>
      </p:sp>
    </p:spTree>
    <p:extLst>
      <p:ext uri="{BB962C8B-B14F-4D97-AF65-F5344CB8AC3E}">
        <p14:creationId xmlns:p14="http://schemas.microsoft.com/office/powerpoint/2010/main" val="1016469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79C-3188-6746-AD60-E3DA0BD54021}"/>
              </a:ext>
            </a:extLst>
          </p:cNvPr>
          <p:cNvSpPr>
            <a:spLocks noGrp="1"/>
          </p:cNvSpPr>
          <p:nvPr>
            <p:ph type="title"/>
          </p:nvPr>
        </p:nvSpPr>
        <p:spPr/>
        <p:txBody>
          <a:bodyPr/>
          <a:lstStyle/>
          <a:p>
            <a:r>
              <a:rPr lang="en-GB" b="1" dirty="0"/>
              <a:t>Diagnosis of preterm </a:t>
            </a:r>
            <a:r>
              <a:rPr lang="en-GB" b="1" dirty="0" err="1"/>
              <a:t>labor</a:t>
            </a:r>
            <a:endParaRPr lang="en-GB" dirty="0"/>
          </a:p>
        </p:txBody>
      </p:sp>
      <p:sp>
        <p:nvSpPr>
          <p:cNvPr id="3" name="Content Placeholder 2">
            <a:extLst>
              <a:ext uri="{FF2B5EF4-FFF2-40B4-BE49-F238E27FC236}">
                <a16:creationId xmlns:a16="http://schemas.microsoft.com/office/drawing/2014/main" id="{E987A040-95B0-8C4F-8042-1BCD85CAF789}"/>
              </a:ext>
            </a:extLst>
          </p:cNvPr>
          <p:cNvSpPr>
            <a:spLocks noGrp="1"/>
          </p:cNvSpPr>
          <p:nvPr>
            <p:ph idx="1"/>
          </p:nvPr>
        </p:nvSpPr>
        <p:spPr/>
        <p:txBody>
          <a:bodyPr/>
          <a:lstStyle/>
          <a:p>
            <a:r>
              <a:rPr lang="en-GB" b="1" dirty="0"/>
              <a:t>Diagnosis using clinical examination </a:t>
            </a:r>
          </a:p>
          <a:p>
            <a:pPr lvl="1"/>
            <a:r>
              <a:rPr lang="en-GB" b="1" dirty="0"/>
              <a:t>Bishop score</a:t>
            </a:r>
          </a:p>
          <a:p>
            <a:pPr lvl="1"/>
            <a:endParaRPr lang="en-GB" b="1" dirty="0"/>
          </a:p>
          <a:p>
            <a:r>
              <a:rPr lang="en-GB" b="1" dirty="0"/>
              <a:t>Diagnosis using biochemical tests</a:t>
            </a:r>
          </a:p>
          <a:p>
            <a:pPr lvl="1"/>
            <a:r>
              <a:rPr lang="en-GB" b="1" dirty="0"/>
              <a:t>Phosphorylated insulin-like growth factor binding protein-1 (pIGFBP-1) </a:t>
            </a:r>
          </a:p>
          <a:p>
            <a:pPr lvl="1"/>
            <a:r>
              <a:rPr lang="en-GB" b="1" dirty="0" err="1"/>
              <a:t>Fetal</a:t>
            </a:r>
            <a:r>
              <a:rPr lang="en-GB" b="1" dirty="0"/>
              <a:t> fibronectin </a:t>
            </a:r>
          </a:p>
          <a:p>
            <a:pPr lvl="1"/>
            <a:r>
              <a:rPr lang="en-GB" b="1" dirty="0" err="1"/>
              <a:t>Fetal</a:t>
            </a:r>
            <a:r>
              <a:rPr lang="en-GB" b="1" dirty="0"/>
              <a:t> fibronectin before or after digital cervical examination </a:t>
            </a:r>
          </a:p>
          <a:p>
            <a:endParaRPr lang="en-GB" b="1" dirty="0"/>
          </a:p>
          <a:p>
            <a:r>
              <a:rPr lang="en-GB" b="1" dirty="0"/>
              <a:t>Diagnosis using ultrasound features</a:t>
            </a:r>
          </a:p>
          <a:p>
            <a:pPr lvl="1"/>
            <a:r>
              <a:rPr lang="en-GB" b="1" dirty="0"/>
              <a:t>Cervical length measured using transvaginal ultrasound </a:t>
            </a:r>
          </a:p>
          <a:p>
            <a:endParaRPr lang="en-GB" dirty="0"/>
          </a:p>
          <a:p>
            <a:endParaRPr lang="en-GB" dirty="0"/>
          </a:p>
          <a:p>
            <a:endParaRPr lang="en-GB" dirty="0"/>
          </a:p>
        </p:txBody>
      </p:sp>
    </p:spTree>
    <p:extLst>
      <p:ext uri="{BB962C8B-B14F-4D97-AF65-F5344CB8AC3E}">
        <p14:creationId xmlns:p14="http://schemas.microsoft.com/office/powerpoint/2010/main" val="2319788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a:xfrm>
            <a:off x="1694985" y="764373"/>
            <a:ext cx="9811215" cy="1293028"/>
          </a:xfrm>
        </p:spPr>
        <p:txBody>
          <a:bodyPr/>
          <a:lstStyle/>
          <a:p>
            <a:r>
              <a:rPr lang="en-GB" b="1" dirty="0"/>
              <a:t>Management of premature labour </a:t>
            </a:r>
            <a:endParaRPr lang="en-GB" dirty="0"/>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a:bodyPr>
          <a:lstStyle/>
          <a:p>
            <a:r>
              <a:rPr lang="en-GB" dirty="0"/>
              <a:t>What is the role of antenatal steroids? </a:t>
            </a:r>
          </a:p>
          <a:p>
            <a:endParaRPr lang="en-GB" dirty="0"/>
          </a:p>
          <a:p>
            <a:r>
              <a:rPr lang="en-GB" dirty="0"/>
              <a:t>What is the role of tocolytics in management of premature labour? </a:t>
            </a:r>
          </a:p>
          <a:p>
            <a:endParaRPr lang="en-GB" dirty="0"/>
          </a:p>
          <a:p>
            <a:r>
              <a:rPr lang="en-GB" dirty="0"/>
              <a:t>Discuss problems of extreme prematurity for the neonate. </a:t>
            </a:r>
          </a:p>
          <a:p>
            <a:endParaRPr lang="en-GB" dirty="0"/>
          </a:p>
          <a:p>
            <a:r>
              <a:rPr lang="en-GB" dirty="0"/>
              <a:t>How do survival rates vary with gestation? </a:t>
            </a:r>
          </a:p>
          <a:p>
            <a:endParaRPr lang="en-GB" dirty="0"/>
          </a:p>
        </p:txBody>
      </p:sp>
      <p:sp>
        <p:nvSpPr>
          <p:cNvPr id="4" name="Rectangle 3">
            <a:extLst>
              <a:ext uri="{FF2B5EF4-FFF2-40B4-BE49-F238E27FC236}">
                <a16:creationId xmlns:a16="http://schemas.microsoft.com/office/drawing/2014/main" id="{6E8F031B-C4FB-9B40-9020-E5CE1BE48BBC}"/>
              </a:ext>
            </a:extLst>
          </p:cNvPr>
          <p:cNvSpPr/>
          <p:nvPr/>
        </p:nvSpPr>
        <p:spPr>
          <a:xfrm>
            <a:off x="0" y="6596390"/>
            <a:ext cx="12192000" cy="261610"/>
          </a:xfrm>
          <a:prstGeom prst="rect">
            <a:avLst/>
          </a:prstGeom>
        </p:spPr>
        <p:txBody>
          <a:bodyPr wrap="square">
            <a:spAutoFit/>
          </a:bodyPr>
          <a:lstStyle/>
          <a:p>
            <a:r>
              <a:rPr lang="en-GB" sz="1050" dirty="0"/>
              <a:t>https://</a:t>
            </a:r>
            <a:r>
              <a:rPr lang="en-GB" sz="1050" dirty="0" err="1"/>
              <a:t>www.acog.org</a:t>
            </a:r>
            <a:r>
              <a:rPr lang="en-GB" sz="1050" dirty="0"/>
              <a:t>/clinical/clinical-guidance/committee-opinion/articles/2013/11/definition-of-term-pregnancy</a:t>
            </a:r>
          </a:p>
        </p:txBody>
      </p:sp>
    </p:spTree>
    <p:extLst>
      <p:ext uri="{BB962C8B-B14F-4D97-AF65-F5344CB8AC3E}">
        <p14:creationId xmlns:p14="http://schemas.microsoft.com/office/powerpoint/2010/main" val="228544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a:xfrm>
            <a:off x="1694985" y="764373"/>
            <a:ext cx="9811215" cy="1293028"/>
          </a:xfrm>
        </p:spPr>
        <p:txBody>
          <a:bodyPr/>
          <a:lstStyle/>
          <a:p>
            <a:r>
              <a:rPr lang="en-GB" b="1" dirty="0"/>
              <a:t>Management of premature labour </a:t>
            </a:r>
            <a:endParaRPr lang="en-GB" dirty="0"/>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a:bodyPr>
          <a:lstStyle/>
          <a:p>
            <a:r>
              <a:rPr lang="en-GB" sz="2400" dirty="0"/>
              <a:t>What is the role of antenatal steroids? </a:t>
            </a:r>
          </a:p>
          <a:p>
            <a:pPr lvl="1"/>
            <a:r>
              <a:rPr lang="en-GB" sz="2400" dirty="0"/>
              <a:t>Protocol </a:t>
            </a:r>
          </a:p>
          <a:p>
            <a:pPr lvl="2"/>
            <a:r>
              <a:rPr lang="en-GB" sz="2000" dirty="0"/>
              <a:t>two 12-mg doses of betamethasone given intramuscularly 24 hours apart </a:t>
            </a:r>
          </a:p>
          <a:p>
            <a:pPr lvl="2"/>
            <a:r>
              <a:rPr lang="en-GB" sz="2000" dirty="0"/>
              <a:t>four 6-mg doses of dexamethasone administered intramuscularly every 12 hours</a:t>
            </a:r>
          </a:p>
          <a:p>
            <a:pPr lvl="1"/>
            <a:endParaRPr lang="en-GB" sz="2400" dirty="0"/>
          </a:p>
          <a:p>
            <a:pPr lvl="1"/>
            <a:endParaRPr lang="en-GB" sz="2400" dirty="0"/>
          </a:p>
          <a:p>
            <a:pPr lvl="1"/>
            <a:r>
              <a:rPr lang="en-GB" sz="2400" dirty="0"/>
              <a:t>A single course of corticosteroids is recommended for pregnant women between 24 0/7 weeks and 33 6/7 weeks of gestation who are at risk of preterm delivery within 7 days, including for those with ruptured membranes and multiple gestations.</a:t>
            </a:r>
          </a:p>
        </p:txBody>
      </p:sp>
      <p:sp>
        <p:nvSpPr>
          <p:cNvPr id="5" name="Rectangle 4">
            <a:extLst>
              <a:ext uri="{FF2B5EF4-FFF2-40B4-BE49-F238E27FC236}">
                <a16:creationId xmlns:a16="http://schemas.microsoft.com/office/drawing/2014/main" id="{1B3B32EC-CDFA-D24D-84DB-0492B8366488}"/>
              </a:ext>
            </a:extLst>
          </p:cNvPr>
          <p:cNvSpPr/>
          <p:nvPr/>
        </p:nvSpPr>
        <p:spPr>
          <a:xfrm>
            <a:off x="0" y="6596390"/>
            <a:ext cx="12043317" cy="261610"/>
          </a:xfrm>
          <a:prstGeom prst="rect">
            <a:avLst/>
          </a:prstGeom>
        </p:spPr>
        <p:txBody>
          <a:bodyPr wrap="square">
            <a:spAutoFit/>
          </a:bodyPr>
          <a:lstStyle/>
          <a:p>
            <a:r>
              <a:rPr lang="en-GB" sz="1100" dirty="0"/>
              <a:t>https://</a:t>
            </a:r>
            <a:r>
              <a:rPr lang="en-GB" sz="1100" dirty="0" err="1"/>
              <a:t>www.acog.org</a:t>
            </a:r>
            <a:r>
              <a:rPr lang="en-GB" sz="1100" dirty="0"/>
              <a:t>/clinical/clinical-guidance/committee-opinion/articles/2017/08/antenatal-corticosteroid-therapy-for-</a:t>
            </a:r>
            <a:r>
              <a:rPr lang="en-GB" sz="1100" dirty="0" err="1"/>
              <a:t>fetal</a:t>
            </a:r>
            <a:r>
              <a:rPr lang="en-GB" sz="1100" dirty="0"/>
              <a:t>-maturation</a:t>
            </a:r>
          </a:p>
        </p:txBody>
      </p:sp>
    </p:spTree>
    <p:extLst>
      <p:ext uri="{BB962C8B-B14F-4D97-AF65-F5344CB8AC3E}">
        <p14:creationId xmlns:p14="http://schemas.microsoft.com/office/powerpoint/2010/main" val="66514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3C912-9504-AA4C-ADFA-49FBD8375777}"/>
              </a:ext>
            </a:extLst>
          </p:cNvPr>
          <p:cNvSpPr>
            <a:spLocks noGrp="1"/>
          </p:cNvSpPr>
          <p:nvPr>
            <p:ph type="title"/>
          </p:nvPr>
        </p:nvSpPr>
        <p:spPr/>
        <p:txBody>
          <a:bodyPr/>
          <a:lstStyle/>
          <a:p>
            <a:r>
              <a:rPr lang="en-GB" i="1" dirty="0"/>
              <a:t>Core Topics </a:t>
            </a:r>
            <a:endParaRPr lang="en-GB" dirty="0"/>
          </a:p>
        </p:txBody>
      </p:sp>
      <p:sp>
        <p:nvSpPr>
          <p:cNvPr id="3" name="Content Placeholder 2">
            <a:extLst>
              <a:ext uri="{FF2B5EF4-FFF2-40B4-BE49-F238E27FC236}">
                <a16:creationId xmlns:a16="http://schemas.microsoft.com/office/drawing/2014/main" id="{62BAE9FF-8271-9148-852A-E0E1E5C1E6C4}"/>
              </a:ext>
            </a:extLst>
          </p:cNvPr>
          <p:cNvSpPr>
            <a:spLocks noGrp="1"/>
          </p:cNvSpPr>
          <p:nvPr>
            <p:ph idx="1"/>
          </p:nvPr>
        </p:nvSpPr>
        <p:spPr>
          <a:xfrm>
            <a:off x="719447" y="1690688"/>
            <a:ext cx="10515600" cy="4351338"/>
          </a:xfrm>
        </p:spPr>
        <p:txBody>
          <a:bodyPr>
            <a:noAutofit/>
          </a:bodyPr>
          <a:lstStyle/>
          <a:p>
            <a:r>
              <a:rPr lang="en-GB" sz="3200" b="1" dirty="0"/>
              <a:t>Assessment of gestational age </a:t>
            </a:r>
            <a:endParaRPr lang="en-GB" sz="3200" dirty="0"/>
          </a:p>
          <a:p>
            <a:r>
              <a:rPr lang="en-GB" sz="3200" b="1" dirty="0"/>
              <a:t>Antenatal care </a:t>
            </a:r>
            <a:endParaRPr lang="en-GB" sz="3200" dirty="0"/>
          </a:p>
          <a:p>
            <a:r>
              <a:rPr lang="en-GB" sz="3200" b="1" dirty="0"/>
              <a:t>Premature labour </a:t>
            </a:r>
            <a:endParaRPr lang="en-GB" sz="3200" dirty="0"/>
          </a:p>
          <a:p>
            <a:r>
              <a:rPr lang="en-GB" sz="3200" b="1" dirty="0"/>
              <a:t>Tests of </a:t>
            </a:r>
            <a:r>
              <a:rPr lang="en-GB" sz="3200" b="1" dirty="0" err="1"/>
              <a:t>fetal</a:t>
            </a:r>
            <a:r>
              <a:rPr lang="en-GB" sz="3200" b="1" dirty="0"/>
              <a:t> wellbeing </a:t>
            </a:r>
            <a:endParaRPr lang="en-GB" sz="3200" dirty="0"/>
          </a:p>
          <a:p>
            <a:endParaRPr lang="en-GB" sz="3200" dirty="0"/>
          </a:p>
          <a:p>
            <a:endParaRPr lang="en-GB" sz="3200" dirty="0"/>
          </a:p>
        </p:txBody>
      </p:sp>
    </p:spTree>
    <p:extLst>
      <p:ext uri="{BB962C8B-B14F-4D97-AF65-F5344CB8AC3E}">
        <p14:creationId xmlns:p14="http://schemas.microsoft.com/office/powerpoint/2010/main" val="258981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a:xfrm>
            <a:off x="1694985" y="764373"/>
            <a:ext cx="9811215" cy="1293028"/>
          </a:xfrm>
        </p:spPr>
        <p:txBody>
          <a:bodyPr/>
          <a:lstStyle/>
          <a:p>
            <a:r>
              <a:rPr lang="en-GB" b="1" dirty="0"/>
              <a:t>Management of premature labour </a:t>
            </a:r>
            <a:endParaRPr lang="en-GB" dirty="0"/>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a:bodyPr>
          <a:lstStyle/>
          <a:p>
            <a:r>
              <a:rPr lang="en-GB" dirty="0"/>
              <a:t>What is the role of tocolytics in management of premature labour? </a:t>
            </a:r>
          </a:p>
          <a:p>
            <a:r>
              <a:rPr lang="en-GB" b="1" dirty="0"/>
              <a:t>Tocolysis</a:t>
            </a:r>
          </a:p>
          <a:p>
            <a:pPr lvl="1"/>
            <a:r>
              <a:rPr lang="en-GB" dirty="0"/>
              <a:t>Drugs used to stop or delay the progress of labour</a:t>
            </a:r>
          </a:p>
          <a:p>
            <a:endParaRPr lang="en-GB" dirty="0"/>
          </a:p>
        </p:txBody>
      </p:sp>
      <p:sp>
        <p:nvSpPr>
          <p:cNvPr id="5" name="Rectangle 4">
            <a:extLst>
              <a:ext uri="{FF2B5EF4-FFF2-40B4-BE49-F238E27FC236}">
                <a16:creationId xmlns:a16="http://schemas.microsoft.com/office/drawing/2014/main" id="{FD4D307A-3B5B-A54C-9392-82E6B3056B48}"/>
              </a:ext>
            </a:extLst>
          </p:cNvPr>
          <p:cNvSpPr/>
          <p:nvPr/>
        </p:nvSpPr>
        <p:spPr>
          <a:xfrm>
            <a:off x="0" y="6596390"/>
            <a:ext cx="12043317" cy="261610"/>
          </a:xfrm>
          <a:prstGeom prst="rect">
            <a:avLst/>
          </a:prstGeom>
        </p:spPr>
        <p:txBody>
          <a:bodyPr wrap="square">
            <a:spAutoFit/>
          </a:bodyPr>
          <a:lstStyle/>
          <a:p>
            <a:r>
              <a:rPr lang="en-GB" sz="1100" dirty="0"/>
              <a:t>https://</a:t>
            </a:r>
            <a:r>
              <a:rPr lang="en-GB" sz="1100" dirty="0" err="1"/>
              <a:t>www.acog.org</a:t>
            </a:r>
            <a:r>
              <a:rPr lang="en-GB" sz="1100" dirty="0"/>
              <a:t>/clinical/clinical-guidance/committee-opinion/articles/2017/08/antenatal-corticosteroid-therapy-for-</a:t>
            </a:r>
            <a:r>
              <a:rPr lang="en-GB" sz="1100" dirty="0" err="1"/>
              <a:t>fetal</a:t>
            </a:r>
            <a:r>
              <a:rPr lang="en-GB" sz="1100" dirty="0"/>
              <a:t>-maturation</a:t>
            </a:r>
          </a:p>
        </p:txBody>
      </p:sp>
    </p:spTree>
    <p:extLst>
      <p:ext uri="{BB962C8B-B14F-4D97-AF65-F5344CB8AC3E}">
        <p14:creationId xmlns:p14="http://schemas.microsoft.com/office/powerpoint/2010/main" val="3890933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AFE3-A3AC-8741-9953-3D32784DE290}"/>
              </a:ext>
            </a:extLst>
          </p:cNvPr>
          <p:cNvSpPr>
            <a:spLocks noGrp="1"/>
          </p:cNvSpPr>
          <p:nvPr>
            <p:ph type="title"/>
          </p:nvPr>
        </p:nvSpPr>
        <p:spPr>
          <a:xfrm>
            <a:off x="1694985" y="764373"/>
            <a:ext cx="9811215" cy="1293028"/>
          </a:xfrm>
        </p:spPr>
        <p:txBody>
          <a:bodyPr/>
          <a:lstStyle/>
          <a:p>
            <a:r>
              <a:rPr lang="en-GB" b="1" dirty="0"/>
              <a:t>Management of premature labour </a:t>
            </a:r>
            <a:endParaRPr lang="en-GB" dirty="0"/>
          </a:p>
        </p:txBody>
      </p:sp>
      <p:sp>
        <p:nvSpPr>
          <p:cNvPr id="3" name="Content Placeholder 2">
            <a:extLst>
              <a:ext uri="{FF2B5EF4-FFF2-40B4-BE49-F238E27FC236}">
                <a16:creationId xmlns:a16="http://schemas.microsoft.com/office/drawing/2014/main" id="{5770BD54-E935-EB4B-8472-75FD55B765CE}"/>
              </a:ext>
            </a:extLst>
          </p:cNvPr>
          <p:cNvSpPr>
            <a:spLocks noGrp="1"/>
          </p:cNvSpPr>
          <p:nvPr>
            <p:ph idx="1"/>
          </p:nvPr>
        </p:nvSpPr>
        <p:spPr/>
        <p:txBody>
          <a:bodyPr>
            <a:normAutofit/>
          </a:bodyPr>
          <a:lstStyle/>
          <a:p>
            <a:r>
              <a:rPr lang="en-GB" dirty="0"/>
              <a:t>Discuss problems of extreme prematurity for the neonate. </a:t>
            </a:r>
          </a:p>
          <a:p>
            <a:endParaRPr lang="en-GB" dirty="0"/>
          </a:p>
          <a:p>
            <a:endParaRPr lang="en-GB" dirty="0"/>
          </a:p>
          <a:p>
            <a:endParaRPr lang="en-GB" dirty="0"/>
          </a:p>
          <a:p>
            <a:pPr marL="0" indent="0">
              <a:buNone/>
            </a:pPr>
            <a:endParaRPr lang="en-GB" dirty="0"/>
          </a:p>
          <a:p>
            <a:r>
              <a:rPr lang="en-GB" dirty="0"/>
              <a:t>How do survival rates vary with gestation? </a:t>
            </a:r>
          </a:p>
          <a:p>
            <a:endParaRPr lang="en-GB" dirty="0"/>
          </a:p>
        </p:txBody>
      </p:sp>
      <p:sp>
        <p:nvSpPr>
          <p:cNvPr id="4" name="Rectangle 3">
            <a:extLst>
              <a:ext uri="{FF2B5EF4-FFF2-40B4-BE49-F238E27FC236}">
                <a16:creationId xmlns:a16="http://schemas.microsoft.com/office/drawing/2014/main" id="{6E8F031B-C4FB-9B40-9020-E5CE1BE48BBC}"/>
              </a:ext>
            </a:extLst>
          </p:cNvPr>
          <p:cNvSpPr/>
          <p:nvPr/>
        </p:nvSpPr>
        <p:spPr>
          <a:xfrm>
            <a:off x="0" y="6596390"/>
            <a:ext cx="12192000" cy="261610"/>
          </a:xfrm>
          <a:prstGeom prst="rect">
            <a:avLst/>
          </a:prstGeom>
        </p:spPr>
        <p:txBody>
          <a:bodyPr wrap="square">
            <a:spAutoFit/>
          </a:bodyPr>
          <a:lstStyle/>
          <a:p>
            <a:r>
              <a:rPr lang="en-GB" sz="1050" dirty="0"/>
              <a:t>https://</a:t>
            </a:r>
            <a:r>
              <a:rPr lang="en-GB" sz="1050" dirty="0" err="1"/>
              <a:t>www.acog.org</a:t>
            </a:r>
            <a:r>
              <a:rPr lang="en-GB" sz="1050" dirty="0"/>
              <a:t>/clinical/clinical-guidance/committee-opinion/articles/2013/11/definition-of-term-pregnancy</a:t>
            </a:r>
          </a:p>
        </p:txBody>
      </p:sp>
    </p:spTree>
    <p:extLst>
      <p:ext uri="{BB962C8B-B14F-4D97-AF65-F5344CB8AC3E}">
        <p14:creationId xmlns:p14="http://schemas.microsoft.com/office/powerpoint/2010/main" val="3288692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Percentage of survival by gestational age. *Stoll BJ, Hansen NI, Bell EF, Shankaran S, Laptook AR, Walsh MC, et al. Neonatal outcomes of extremely preterm infants from the NICHD Neonatal Research Network. Eunice Kennedy Shriver National Institute of Child Health and Human Development Neonatal Research Network. Pediatrics 2010;126:443–56. † Costeloe KL, Hennessy EM, Haider S, Stacey F, Marlow N, Draper ES. Short term outcomes after extreme preterm birth in England: comparison of two birth cohorts in 1995 and 2006 (the EPICure studies). BMJ 2012;345:e7976. ‡ Ishii N, Kono Y, Yonemoto N, Kusuda S, Fujimura M. Outcomes of infants born at 22 and 23 weeks’ gestation. Neonatal Research Network, Japan. Pediatrics 2013;132:62–71. § Rysavy MA, Li L, Bell EF, Das A, Hintz SR, Stoll BJ, et al. Between-hospital variation in treatment and outcomes in extremely preterm infants. Eunice Kennedy Shriver National Institute of Child Health and Human Development Neonatal Research Network. N Engl J Med 2015;372:1801–11. || Younge N, Goldstein RF, Bann CM, Hintz SR, Patel RM, Smith PB, et al. Survival and neurodevelopmental outcomes among periviable infants. Eunice Kennedy Shriver National Institute of Child Health and Human Development Neonatal Research Network. N Engl J Med 2017;376:617–28. ">
            <a:extLst>
              <a:ext uri="{FF2B5EF4-FFF2-40B4-BE49-F238E27FC236}">
                <a16:creationId xmlns:a16="http://schemas.microsoft.com/office/drawing/2014/main" id="{9904031D-1929-644B-B782-09CF88F83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030" y="1098846"/>
            <a:ext cx="10459844" cy="550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7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502A-4B96-BB42-AF8C-1ED1A4885BA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F05FC17-CCCE-8847-BA6C-418045445496}"/>
              </a:ext>
            </a:extLst>
          </p:cNvPr>
          <p:cNvSpPr>
            <a:spLocks noGrp="1"/>
          </p:cNvSpPr>
          <p:nvPr>
            <p:ph idx="1"/>
          </p:nvPr>
        </p:nvSpPr>
        <p:spPr/>
        <p:txBody>
          <a:bodyPr/>
          <a:lstStyle/>
          <a:p>
            <a:r>
              <a:rPr lang="en-GB" b="1" dirty="0"/>
              <a:t>Jo is 34 weeks in her first pregnancy. She comes up to Day Assessment with 2 days of reduced </a:t>
            </a:r>
            <a:r>
              <a:rPr lang="en-GB" b="1" dirty="0" err="1"/>
              <a:t>fetal</a:t>
            </a:r>
            <a:r>
              <a:rPr lang="en-GB" b="1" dirty="0"/>
              <a:t> movements. The midwives ask you to help assess her. </a:t>
            </a:r>
            <a:endParaRPr lang="en-GB" dirty="0"/>
          </a:p>
          <a:p>
            <a:endParaRPr lang="en-GB" dirty="0"/>
          </a:p>
        </p:txBody>
      </p:sp>
    </p:spTree>
    <p:extLst>
      <p:ext uri="{BB962C8B-B14F-4D97-AF65-F5344CB8AC3E}">
        <p14:creationId xmlns:p14="http://schemas.microsoft.com/office/powerpoint/2010/main" val="688626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D0BB-C05F-154D-BC12-5DD34553D3B9}"/>
              </a:ext>
            </a:extLst>
          </p:cNvPr>
          <p:cNvSpPr>
            <a:spLocks noGrp="1"/>
          </p:cNvSpPr>
          <p:nvPr>
            <p:ph type="title"/>
          </p:nvPr>
        </p:nvSpPr>
        <p:spPr/>
        <p:txBody>
          <a:bodyPr/>
          <a:lstStyle/>
          <a:p>
            <a:r>
              <a:rPr lang="en-GB" b="1" dirty="0"/>
              <a:t>Tests of </a:t>
            </a:r>
            <a:r>
              <a:rPr lang="en-GB" b="1" dirty="0" err="1"/>
              <a:t>fetal</a:t>
            </a:r>
            <a:r>
              <a:rPr lang="en-GB" b="1" dirty="0"/>
              <a:t> wellbeing </a:t>
            </a:r>
            <a:endParaRPr lang="en-GB" dirty="0"/>
          </a:p>
        </p:txBody>
      </p:sp>
      <p:sp>
        <p:nvSpPr>
          <p:cNvPr id="3" name="Content Placeholder 2">
            <a:extLst>
              <a:ext uri="{FF2B5EF4-FFF2-40B4-BE49-F238E27FC236}">
                <a16:creationId xmlns:a16="http://schemas.microsoft.com/office/drawing/2014/main" id="{8EE95D02-5C11-A742-8047-7C31551285A1}"/>
              </a:ext>
            </a:extLst>
          </p:cNvPr>
          <p:cNvSpPr>
            <a:spLocks noGrp="1"/>
          </p:cNvSpPr>
          <p:nvPr>
            <p:ph idx="1"/>
          </p:nvPr>
        </p:nvSpPr>
        <p:spPr/>
        <p:txBody>
          <a:bodyPr>
            <a:normAutofit/>
          </a:bodyPr>
          <a:lstStyle/>
          <a:p>
            <a:r>
              <a:rPr lang="en-GB" dirty="0"/>
              <a:t>Compare assessment of </a:t>
            </a:r>
            <a:r>
              <a:rPr lang="en-GB" dirty="0" err="1"/>
              <a:t>fetal</a:t>
            </a:r>
            <a:r>
              <a:rPr lang="en-GB" dirty="0"/>
              <a:t> size by palpation vs ultrasound. </a:t>
            </a:r>
          </a:p>
          <a:p>
            <a:endParaRPr lang="en-GB" dirty="0"/>
          </a:p>
          <a:p>
            <a:r>
              <a:rPr lang="en-GB" dirty="0"/>
              <a:t>What are the features of a normal CTG and how do these reassure us about </a:t>
            </a:r>
            <a:r>
              <a:rPr lang="en-GB" dirty="0" err="1"/>
              <a:t>fetal</a:t>
            </a:r>
            <a:r>
              <a:rPr lang="en-GB" dirty="0"/>
              <a:t> wellbeing? </a:t>
            </a:r>
          </a:p>
          <a:p>
            <a:endParaRPr lang="en-GB" dirty="0"/>
          </a:p>
          <a:p>
            <a:r>
              <a:rPr lang="en-GB" dirty="0"/>
              <a:t>What abnormal features on an antenatal CTG might cause concern about </a:t>
            </a:r>
            <a:r>
              <a:rPr lang="en-GB" dirty="0" err="1"/>
              <a:t>fetal</a:t>
            </a:r>
            <a:r>
              <a:rPr lang="en-GB" dirty="0"/>
              <a:t> wellbeing? </a:t>
            </a:r>
          </a:p>
          <a:p>
            <a:endParaRPr lang="en-GB" dirty="0"/>
          </a:p>
          <a:p>
            <a:r>
              <a:rPr lang="en-GB" dirty="0"/>
              <a:t>How do we assess </a:t>
            </a:r>
            <a:r>
              <a:rPr lang="en-GB" dirty="0" err="1"/>
              <a:t>fetal</a:t>
            </a:r>
            <a:r>
              <a:rPr lang="en-GB" dirty="0"/>
              <a:t> wellbeing on USS? </a:t>
            </a:r>
          </a:p>
        </p:txBody>
      </p:sp>
    </p:spTree>
    <p:extLst>
      <p:ext uri="{BB962C8B-B14F-4D97-AF65-F5344CB8AC3E}">
        <p14:creationId xmlns:p14="http://schemas.microsoft.com/office/powerpoint/2010/main" val="4146983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F19B-A89F-7445-A3B0-14CEDA34D95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25B08D0-B962-F24D-8132-5E47D962F402}"/>
              </a:ext>
            </a:extLst>
          </p:cNvPr>
          <p:cNvSpPr>
            <a:spLocks noGrp="1"/>
          </p:cNvSpPr>
          <p:nvPr>
            <p:ph idx="1"/>
          </p:nvPr>
        </p:nvSpPr>
        <p:spPr/>
        <p:txBody>
          <a:bodyPr/>
          <a:lstStyle/>
          <a:p>
            <a:r>
              <a:rPr lang="en-GB" dirty="0">
                <a:hlinkClick r:id="rId2"/>
              </a:rPr>
              <a:t>http://eknygos.lsmuni.lt/akuserijaen</a:t>
            </a:r>
            <a:r>
              <a:rPr lang="en-GB">
                <a:hlinkClick r:id="rId2"/>
              </a:rPr>
              <a:t>/Obstetrics/4%20CTG%20engl.html</a:t>
            </a:r>
            <a:endParaRPr lang="en-GB"/>
          </a:p>
          <a:p>
            <a:endParaRPr lang="en-GB"/>
          </a:p>
        </p:txBody>
      </p:sp>
    </p:spTree>
    <p:extLst>
      <p:ext uri="{BB962C8B-B14F-4D97-AF65-F5344CB8AC3E}">
        <p14:creationId xmlns:p14="http://schemas.microsoft.com/office/powerpoint/2010/main" val="336663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4BAD-C448-7C49-AFD2-8BF9FEBE261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176531-D154-8142-867D-9B1DE3B12DC3}"/>
              </a:ext>
            </a:extLst>
          </p:cNvPr>
          <p:cNvSpPr>
            <a:spLocks noGrp="1"/>
          </p:cNvSpPr>
          <p:nvPr>
            <p:ph idx="1"/>
          </p:nvPr>
        </p:nvSpPr>
        <p:spPr/>
        <p:txBody>
          <a:bodyPr/>
          <a:lstStyle/>
          <a:p>
            <a:endParaRPr lang="en-GB"/>
          </a:p>
        </p:txBody>
      </p:sp>
      <p:pic>
        <p:nvPicPr>
          <p:cNvPr id="3074" name="Picture 2" descr="Αποτέλεσμα εικόνας για cardiotocography">
            <a:extLst>
              <a:ext uri="{FF2B5EF4-FFF2-40B4-BE49-F238E27FC236}">
                <a16:creationId xmlns:a16="http://schemas.microsoft.com/office/drawing/2014/main" id="{A51D435F-9D40-3B47-A5C4-6F8631860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87" y="523193"/>
            <a:ext cx="11530981" cy="581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749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80D5-546C-DD40-B6D2-3AE6BE3EBC3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383FD68-31FE-AE44-9111-8353C3C37CD4}"/>
              </a:ext>
            </a:extLst>
          </p:cNvPr>
          <p:cNvSpPr>
            <a:spLocks noGrp="1"/>
          </p:cNvSpPr>
          <p:nvPr>
            <p:ph idx="1"/>
          </p:nvPr>
        </p:nvSpPr>
        <p:spPr/>
        <p:txBody>
          <a:bodyPr/>
          <a:lstStyle/>
          <a:p>
            <a:endParaRPr lang="en-GB"/>
          </a:p>
        </p:txBody>
      </p:sp>
      <p:pic>
        <p:nvPicPr>
          <p:cNvPr id="4098" name="Picture 2" descr="Αποτέλεσμα εικόνας για cardiotocography">
            <a:extLst>
              <a:ext uri="{FF2B5EF4-FFF2-40B4-BE49-F238E27FC236}">
                <a16:creationId xmlns:a16="http://schemas.microsoft.com/office/drawing/2014/main" id="{9B1417BA-FA05-444D-9C49-63B9C6EB8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0"/>
            <a:ext cx="809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89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A4AA-62E4-4F47-9694-8BE12A571E7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69E83D2-E366-7348-B572-B450AA3F7ADD}"/>
              </a:ext>
            </a:extLst>
          </p:cNvPr>
          <p:cNvSpPr>
            <a:spLocks noGrp="1"/>
          </p:cNvSpPr>
          <p:nvPr>
            <p:ph idx="1"/>
          </p:nvPr>
        </p:nvSpPr>
        <p:spPr/>
        <p:txBody>
          <a:bodyPr/>
          <a:lstStyle/>
          <a:p>
            <a:endParaRPr lang="en-GB"/>
          </a:p>
        </p:txBody>
      </p:sp>
      <p:pic>
        <p:nvPicPr>
          <p:cNvPr id="5122" name="Picture 2" descr="Αποτέλεσμα εικόνας για cardiotocography">
            <a:extLst>
              <a:ext uri="{FF2B5EF4-FFF2-40B4-BE49-F238E27FC236}">
                <a16:creationId xmlns:a16="http://schemas.microsoft.com/office/drawing/2014/main" id="{FB8ABD85-1DFD-EC44-8CD2-A056F9F28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3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BA56-2803-8040-A651-B85D1DB5E34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85C4E54-74C3-5840-A11B-B105B9DF1CEE}"/>
              </a:ext>
            </a:extLst>
          </p:cNvPr>
          <p:cNvSpPr>
            <a:spLocks noGrp="1"/>
          </p:cNvSpPr>
          <p:nvPr>
            <p:ph idx="1"/>
          </p:nvPr>
        </p:nvSpPr>
        <p:spPr/>
        <p:txBody>
          <a:bodyPr/>
          <a:lstStyle/>
          <a:p>
            <a:endParaRPr lang="en-GB"/>
          </a:p>
        </p:txBody>
      </p:sp>
      <p:pic>
        <p:nvPicPr>
          <p:cNvPr id="6146" name="Picture 2" descr="Αποτέλεσμα εικόνας για cardiotocography">
            <a:extLst>
              <a:ext uri="{FF2B5EF4-FFF2-40B4-BE49-F238E27FC236}">
                <a16:creationId xmlns:a16="http://schemas.microsoft.com/office/drawing/2014/main" id="{712BF865-926C-A04C-9DFE-BC9EED1D7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204" y="290551"/>
            <a:ext cx="8785303" cy="5501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58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B729-4CEF-764B-A532-848FE9DCCEC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18748C-1D4D-1942-8785-5E8F816C46F9}"/>
              </a:ext>
            </a:extLst>
          </p:cNvPr>
          <p:cNvSpPr>
            <a:spLocks noGrp="1"/>
          </p:cNvSpPr>
          <p:nvPr>
            <p:ph idx="1"/>
          </p:nvPr>
        </p:nvSpPr>
        <p:spPr/>
        <p:txBody>
          <a:bodyPr>
            <a:normAutofit/>
          </a:bodyPr>
          <a:lstStyle/>
          <a:p>
            <a:pPr marL="0" indent="0" algn="ctr">
              <a:lnSpc>
                <a:spcPct val="150000"/>
              </a:lnSpc>
              <a:buNone/>
            </a:pPr>
            <a:r>
              <a:rPr lang="en-GB" sz="3200" b="1" dirty="0"/>
              <a:t>A woman is in </a:t>
            </a:r>
            <a:r>
              <a:rPr lang="en-GB" sz="3200" b="1" u="sng" dirty="0"/>
              <a:t>premature labour at 26 weeks</a:t>
            </a:r>
            <a:r>
              <a:rPr lang="en-GB" sz="3200" b="1" dirty="0"/>
              <a:t>. She had a previous neonatal death after delivery at the same gestation week.</a:t>
            </a:r>
            <a:endParaRPr lang="en-GB" sz="3200" dirty="0"/>
          </a:p>
        </p:txBody>
      </p:sp>
    </p:spTree>
    <p:extLst>
      <p:ext uri="{BB962C8B-B14F-4D97-AF65-F5344CB8AC3E}">
        <p14:creationId xmlns:p14="http://schemas.microsoft.com/office/powerpoint/2010/main" val="2317519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6EA4-082B-D14D-BE64-EEE95FB590C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CB75FF4-4376-2E47-BFBF-2B80996172CA}"/>
              </a:ext>
            </a:extLst>
          </p:cNvPr>
          <p:cNvSpPr>
            <a:spLocks noGrp="1"/>
          </p:cNvSpPr>
          <p:nvPr>
            <p:ph idx="1"/>
          </p:nvPr>
        </p:nvSpPr>
        <p:spPr/>
        <p:txBody>
          <a:bodyPr/>
          <a:lstStyle/>
          <a:p>
            <a:endParaRPr lang="en-GB"/>
          </a:p>
        </p:txBody>
      </p:sp>
      <p:pic>
        <p:nvPicPr>
          <p:cNvPr id="7170" name="Picture 2" descr="Αποτέλεσμα εικόνας για cardiotocography">
            <a:extLst>
              <a:ext uri="{FF2B5EF4-FFF2-40B4-BE49-F238E27FC236}">
                <a16:creationId xmlns:a16="http://schemas.microsoft.com/office/drawing/2014/main" id="{6457981D-4002-9547-ACD5-06F8C6A73A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37"/>
          <a:stretch/>
        </p:blipFill>
        <p:spPr bwMode="auto">
          <a:xfrm>
            <a:off x="1447490" y="1446340"/>
            <a:ext cx="9297019" cy="464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95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FBD5-111B-9F49-B049-8D141869BBF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7EBDC6B-D027-7740-BDC3-6F14EB2FE511}"/>
              </a:ext>
            </a:extLst>
          </p:cNvPr>
          <p:cNvSpPr>
            <a:spLocks noGrp="1"/>
          </p:cNvSpPr>
          <p:nvPr>
            <p:ph idx="1"/>
          </p:nvPr>
        </p:nvSpPr>
        <p:spPr/>
        <p:txBody>
          <a:bodyPr/>
          <a:lstStyle/>
          <a:p>
            <a:endParaRPr lang="en-GB"/>
          </a:p>
        </p:txBody>
      </p:sp>
      <p:pic>
        <p:nvPicPr>
          <p:cNvPr id="8194" name="Picture 2" descr="Αποτέλεσμα εικόνας για cardiotocography sinusoidal pattern">
            <a:extLst>
              <a:ext uri="{FF2B5EF4-FFF2-40B4-BE49-F238E27FC236}">
                <a16:creationId xmlns:a16="http://schemas.microsoft.com/office/drawing/2014/main" id="{D6D6AD02-93AB-794D-9C72-BF3DB4EBC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2000"/>
            <a:ext cx="10601325" cy="596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009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3E57-BDB1-F24B-A865-6E3C2C8AC9D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FD1E13-3D60-EA43-AEB0-C55D88E14593}"/>
              </a:ext>
            </a:extLst>
          </p:cNvPr>
          <p:cNvSpPr>
            <a:spLocks noGrp="1"/>
          </p:cNvSpPr>
          <p:nvPr>
            <p:ph idx="1"/>
          </p:nvPr>
        </p:nvSpPr>
        <p:spPr/>
        <p:txBody>
          <a:bodyPr/>
          <a:lstStyle/>
          <a:p>
            <a:endParaRPr lang="en-GB"/>
          </a:p>
        </p:txBody>
      </p:sp>
      <p:pic>
        <p:nvPicPr>
          <p:cNvPr id="9218" name="Picture 2" descr="Αποτέλεσμα εικόνας για cardiotocography sinusoidal pattern">
            <a:extLst>
              <a:ext uri="{FF2B5EF4-FFF2-40B4-BE49-F238E27FC236}">
                <a16:creationId xmlns:a16="http://schemas.microsoft.com/office/drawing/2014/main" id="{DF268B14-EA5D-074F-9D68-E52A5A927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520700"/>
            <a:ext cx="10795000" cy="58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073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0ECF-573F-9F4F-9F79-C34054D54DF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9C3B92-C861-F643-8EBE-28ED30908C9E}"/>
              </a:ext>
            </a:extLst>
          </p:cNvPr>
          <p:cNvSpPr>
            <a:spLocks noGrp="1"/>
          </p:cNvSpPr>
          <p:nvPr>
            <p:ph idx="1"/>
          </p:nvPr>
        </p:nvSpPr>
        <p:spPr/>
        <p:txBody>
          <a:bodyPr/>
          <a:lstStyle/>
          <a:p>
            <a:endParaRPr lang="en-GB"/>
          </a:p>
        </p:txBody>
      </p:sp>
      <p:pic>
        <p:nvPicPr>
          <p:cNvPr id="10242" name="Picture 2" descr="Αποτέλεσμα εικόνας για cardiotocography bradycardia">
            <a:extLst>
              <a:ext uri="{FF2B5EF4-FFF2-40B4-BE49-F238E27FC236}">
                <a16:creationId xmlns:a16="http://schemas.microsoft.com/office/drawing/2014/main" id="{9C38B8A2-1F62-E446-B910-21F52F9F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11963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787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D738-5B52-524D-8177-619E1397069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00A76D0-E246-2A46-AD2B-91A63B36FD39}"/>
              </a:ext>
            </a:extLst>
          </p:cNvPr>
          <p:cNvSpPr>
            <a:spLocks noGrp="1"/>
          </p:cNvSpPr>
          <p:nvPr>
            <p:ph idx="1"/>
          </p:nvPr>
        </p:nvSpPr>
        <p:spPr/>
        <p:txBody>
          <a:bodyPr/>
          <a:lstStyle/>
          <a:p>
            <a:endParaRPr lang="en-GB"/>
          </a:p>
        </p:txBody>
      </p:sp>
      <p:pic>
        <p:nvPicPr>
          <p:cNvPr id="11266" name="Picture 2" descr="Αποτέλεσμα εικόνας για cardiotocography bradycardia">
            <a:extLst>
              <a:ext uri="{FF2B5EF4-FFF2-40B4-BE49-F238E27FC236}">
                <a16:creationId xmlns:a16="http://schemas.microsoft.com/office/drawing/2014/main" id="{1E5AD4D5-8231-E649-8A5F-D43E51C30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7" y="639315"/>
            <a:ext cx="10829343" cy="609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64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FD12-72DD-284C-A0BE-9AB7B86D752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C64AE94-4404-0041-B2B4-64F41FE773FF}"/>
              </a:ext>
            </a:extLst>
          </p:cNvPr>
          <p:cNvSpPr>
            <a:spLocks noGrp="1"/>
          </p:cNvSpPr>
          <p:nvPr>
            <p:ph idx="1"/>
          </p:nvPr>
        </p:nvSpPr>
        <p:spPr/>
        <p:txBody>
          <a:bodyPr/>
          <a:lstStyle/>
          <a:p>
            <a:r>
              <a:rPr lang="en-GB" b="1" dirty="0"/>
              <a:t>The midwives are unable to locate the </a:t>
            </a:r>
            <a:r>
              <a:rPr lang="en-GB" b="1" dirty="0" err="1"/>
              <a:t>fetal</a:t>
            </a:r>
            <a:r>
              <a:rPr lang="en-GB" b="1" dirty="0"/>
              <a:t> heart and an Ultrasound sadly diagnoses </a:t>
            </a:r>
            <a:r>
              <a:rPr lang="en-GB" b="1" dirty="0" err="1"/>
              <a:t>fetal</a:t>
            </a:r>
            <a:r>
              <a:rPr lang="en-GB" b="1" dirty="0"/>
              <a:t> demise. </a:t>
            </a:r>
            <a:endParaRPr lang="en-GB" dirty="0"/>
          </a:p>
          <a:p>
            <a:endParaRPr lang="en-GB" dirty="0"/>
          </a:p>
          <a:p>
            <a:endParaRPr lang="en-GB" dirty="0"/>
          </a:p>
          <a:p>
            <a:r>
              <a:rPr lang="en-GB" dirty="0"/>
              <a:t>What is the definition of a stillbirth? </a:t>
            </a:r>
          </a:p>
          <a:p>
            <a:r>
              <a:rPr lang="en-GB" dirty="0"/>
              <a:t>Discuss the emotional impact a stillbirth has and what measures are available to support  women in these circumstances. </a:t>
            </a:r>
          </a:p>
          <a:p>
            <a:endParaRPr lang="en-GB" dirty="0"/>
          </a:p>
        </p:txBody>
      </p:sp>
    </p:spTree>
    <p:extLst>
      <p:ext uri="{BB962C8B-B14F-4D97-AF65-F5344CB8AC3E}">
        <p14:creationId xmlns:p14="http://schemas.microsoft.com/office/powerpoint/2010/main" val="27109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994CB-8305-D741-8CF3-14AFB7BB2855}"/>
              </a:ext>
            </a:extLst>
          </p:cNvPr>
          <p:cNvSpPr>
            <a:spLocks noGrp="1"/>
          </p:cNvSpPr>
          <p:nvPr>
            <p:ph type="title"/>
          </p:nvPr>
        </p:nvSpPr>
        <p:spPr/>
        <p:txBody>
          <a:bodyPr/>
          <a:lstStyle/>
          <a:p>
            <a:r>
              <a:rPr lang="en-GB" b="1" dirty="0"/>
              <a:t>Assessment of gestational age </a:t>
            </a:r>
            <a:endParaRPr lang="en-GB" dirty="0"/>
          </a:p>
        </p:txBody>
      </p:sp>
      <p:sp>
        <p:nvSpPr>
          <p:cNvPr id="3" name="Content Placeholder 2">
            <a:extLst>
              <a:ext uri="{FF2B5EF4-FFF2-40B4-BE49-F238E27FC236}">
                <a16:creationId xmlns:a16="http://schemas.microsoft.com/office/drawing/2014/main" id="{BF62694B-E73D-1C47-9305-890399785D6D}"/>
              </a:ext>
            </a:extLst>
          </p:cNvPr>
          <p:cNvSpPr>
            <a:spLocks noGrp="1"/>
          </p:cNvSpPr>
          <p:nvPr>
            <p:ph idx="1"/>
          </p:nvPr>
        </p:nvSpPr>
        <p:spPr/>
        <p:txBody>
          <a:bodyPr/>
          <a:lstStyle/>
          <a:p>
            <a:r>
              <a:rPr lang="en-GB" dirty="0"/>
              <a:t>Is assessment of gestational age important? </a:t>
            </a:r>
          </a:p>
          <a:p>
            <a:endParaRPr lang="en-GB" dirty="0"/>
          </a:p>
          <a:p>
            <a:endParaRPr lang="en-GB" dirty="0"/>
          </a:p>
          <a:p>
            <a:r>
              <a:rPr lang="en-GB" dirty="0"/>
              <a:t>Discuss dating of pregnancy by USS vs LMP. </a:t>
            </a:r>
          </a:p>
          <a:p>
            <a:endParaRPr lang="en-GB" dirty="0"/>
          </a:p>
          <a:p>
            <a:endParaRPr lang="en-GB" dirty="0"/>
          </a:p>
          <a:p>
            <a:r>
              <a:rPr lang="en-GB" dirty="0"/>
              <a:t>When is USS assessment of gestational age best performed? </a:t>
            </a:r>
          </a:p>
          <a:p>
            <a:endParaRPr lang="en-GB" dirty="0"/>
          </a:p>
        </p:txBody>
      </p:sp>
    </p:spTree>
    <p:extLst>
      <p:ext uri="{BB962C8B-B14F-4D97-AF65-F5344CB8AC3E}">
        <p14:creationId xmlns:p14="http://schemas.microsoft.com/office/powerpoint/2010/main" val="183657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EDFC-B81B-3F4C-BAA2-C8FD25288D09}"/>
              </a:ext>
            </a:extLst>
          </p:cNvPr>
          <p:cNvSpPr>
            <a:spLocks noGrp="1"/>
          </p:cNvSpPr>
          <p:nvPr>
            <p:ph type="title"/>
          </p:nvPr>
        </p:nvSpPr>
        <p:spPr>
          <a:xfrm>
            <a:off x="677333" y="156238"/>
            <a:ext cx="11477027" cy="660400"/>
          </a:xfrm>
        </p:spPr>
        <p:txBody>
          <a:bodyPr>
            <a:normAutofit fontScale="90000"/>
          </a:bodyPr>
          <a:lstStyle/>
          <a:p>
            <a:r>
              <a:rPr lang="en-GB" b="1" dirty="0">
                <a:solidFill>
                  <a:schemeClr val="tx1"/>
                </a:solidFill>
              </a:rPr>
              <a:t>Calculation of estimated date of delivery</a:t>
            </a:r>
          </a:p>
        </p:txBody>
      </p:sp>
      <p:sp>
        <p:nvSpPr>
          <p:cNvPr id="3" name="Content Placeholder 2">
            <a:extLst>
              <a:ext uri="{FF2B5EF4-FFF2-40B4-BE49-F238E27FC236}">
                <a16:creationId xmlns:a16="http://schemas.microsoft.com/office/drawing/2014/main" id="{9FD893D7-4B3A-2C40-A5B7-8C9571D1E172}"/>
              </a:ext>
            </a:extLst>
          </p:cNvPr>
          <p:cNvSpPr>
            <a:spLocks noGrp="1"/>
          </p:cNvSpPr>
          <p:nvPr>
            <p:ph idx="1"/>
          </p:nvPr>
        </p:nvSpPr>
        <p:spPr>
          <a:xfrm>
            <a:off x="375034" y="1351609"/>
            <a:ext cx="9104340" cy="5066804"/>
          </a:xfrm>
        </p:spPr>
        <p:txBody>
          <a:bodyPr/>
          <a:lstStyle/>
          <a:p>
            <a:r>
              <a:rPr lang="en-GB" b="1" dirty="0" err="1"/>
              <a:t>Naegele’s</a:t>
            </a:r>
            <a:r>
              <a:rPr lang="en-GB" b="1" dirty="0"/>
              <a:t> Rule </a:t>
            </a:r>
            <a:endParaRPr lang="en-GB" dirty="0"/>
          </a:p>
          <a:p>
            <a:r>
              <a:rPr lang="en-GB" dirty="0"/>
              <a:t>Due Date Calculator (web)</a:t>
            </a:r>
          </a:p>
          <a:p>
            <a:r>
              <a:rPr lang="en-GB" dirty="0"/>
              <a:t>CRL </a:t>
            </a:r>
          </a:p>
        </p:txBody>
      </p:sp>
      <p:pic>
        <p:nvPicPr>
          <p:cNvPr id="6" name="Picture 5">
            <a:extLst>
              <a:ext uri="{FF2B5EF4-FFF2-40B4-BE49-F238E27FC236}">
                <a16:creationId xmlns:a16="http://schemas.microsoft.com/office/drawing/2014/main" id="{79C353FC-E1BE-0F48-B11F-F03A40DBBD08}"/>
              </a:ext>
            </a:extLst>
          </p:cNvPr>
          <p:cNvPicPr>
            <a:picLocks noChangeAspect="1"/>
          </p:cNvPicPr>
          <p:nvPr/>
        </p:nvPicPr>
        <p:blipFill>
          <a:blip r:embed="rId2"/>
          <a:stretch>
            <a:fillRect/>
          </a:stretch>
        </p:blipFill>
        <p:spPr>
          <a:xfrm>
            <a:off x="6363111" y="1004214"/>
            <a:ext cx="5791249" cy="5791249"/>
          </a:xfrm>
          <a:prstGeom prst="rect">
            <a:avLst/>
          </a:prstGeom>
        </p:spPr>
      </p:pic>
      <p:pic>
        <p:nvPicPr>
          <p:cNvPr id="7" name="Picture 6">
            <a:extLst>
              <a:ext uri="{FF2B5EF4-FFF2-40B4-BE49-F238E27FC236}">
                <a16:creationId xmlns:a16="http://schemas.microsoft.com/office/drawing/2014/main" id="{C661E222-C6C4-5C4E-B0E2-0D8E36A6CC42}"/>
              </a:ext>
            </a:extLst>
          </p:cNvPr>
          <p:cNvPicPr>
            <a:picLocks noChangeAspect="1"/>
          </p:cNvPicPr>
          <p:nvPr/>
        </p:nvPicPr>
        <p:blipFill>
          <a:blip r:embed="rId3"/>
          <a:stretch>
            <a:fillRect/>
          </a:stretch>
        </p:blipFill>
        <p:spPr>
          <a:xfrm>
            <a:off x="2542613" y="1986186"/>
            <a:ext cx="5791249" cy="3817330"/>
          </a:xfrm>
          <a:prstGeom prst="rect">
            <a:avLst/>
          </a:prstGeom>
        </p:spPr>
      </p:pic>
      <p:pic>
        <p:nvPicPr>
          <p:cNvPr id="8" name="Picture 7">
            <a:extLst>
              <a:ext uri="{FF2B5EF4-FFF2-40B4-BE49-F238E27FC236}">
                <a16:creationId xmlns:a16="http://schemas.microsoft.com/office/drawing/2014/main" id="{5DF4989C-D894-A14C-B23B-01598F37A23A}"/>
              </a:ext>
            </a:extLst>
          </p:cNvPr>
          <p:cNvPicPr>
            <a:picLocks noChangeAspect="1"/>
          </p:cNvPicPr>
          <p:nvPr/>
        </p:nvPicPr>
        <p:blipFill>
          <a:blip r:embed="rId4"/>
          <a:stretch>
            <a:fillRect/>
          </a:stretch>
        </p:blipFill>
        <p:spPr>
          <a:xfrm>
            <a:off x="1690168" y="1817899"/>
            <a:ext cx="4600514" cy="4600514"/>
          </a:xfrm>
          <a:prstGeom prst="rect">
            <a:avLst/>
          </a:prstGeom>
        </p:spPr>
      </p:pic>
      <p:pic>
        <p:nvPicPr>
          <p:cNvPr id="9" name="Picture 8">
            <a:extLst>
              <a:ext uri="{FF2B5EF4-FFF2-40B4-BE49-F238E27FC236}">
                <a16:creationId xmlns:a16="http://schemas.microsoft.com/office/drawing/2014/main" id="{76B86FDA-748E-3C48-8EB8-D20AA488815B}"/>
              </a:ext>
            </a:extLst>
          </p:cNvPr>
          <p:cNvPicPr>
            <a:picLocks noChangeAspect="1"/>
          </p:cNvPicPr>
          <p:nvPr/>
        </p:nvPicPr>
        <p:blipFill>
          <a:blip r:embed="rId5"/>
          <a:stretch>
            <a:fillRect/>
          </a:stretch>
        </p:blipFill>
        <p:spPr>
          <a:xfrm>
            <a:off x="1179995" y="2719988"/>
            <a:ext cx="7884776" cy="3351030"/>
          </a:xfrm>
          <a:prstGeom prst="rect">
            <a:avLst/>
          </a:prstGeom>
        </p:spPr>
      </p:pic>
      <p:pic>
        <p:nvPicPr>
          <p:cNvPr id="10" name="Picture 9">
            <a:extLst>
              <a:ext uri="{FF2B5EF4-FFF2-40B4-BE49-F238E27FC236}">
                <a16:creationId xmlns:a16="http://schemas.microsoft.com/office/drawing/2014/main" id="{B17E0BD7-6860-C846-8696-0A9A386FF3E8}"/>
              </a:ext>
            </a:extLst>
          </p:cNvPr>
          <p:cNvPicPr>
            <a:picLocks noChangeAspect="1"/>
          </p:cNvPicPr>
          <p:nvPr/>
        </p:nvPicPr>
        <p:blipFill>
          <a:blip r:embed="rId6"/>
          <a:stretch>
            <a:fillRect/>
          </a:stretch>
        </p:blipFill>
        <p:spPr>
          <a:xfrm>
            <a:off x="6731959" y="2280401"/>
            <a:ext cx="5494830" cy="4138012"/>
          </a:xfrm>
          <a:prstGeom prst="rect">
            <a:avLst/>
          </a:prstGeom>
        </p:spPr>
      </p:pic>
    </p:spTree>
    <p:extLst>
      <p:ext uri="{BB962C8B-B14F-4D97-AF65-F5344CB8AC3E}">
        <p14:creationId xmlns:p14="http://schemas.microsoft.com/office/powerpoint/2010/main" val="107948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9FAB-1F7B-8845-A0F6-57BD5F4D25CE}"/>
              </a:ext>
            </a:extLst>
          </p:cNvPr>
          <p:cNvSpPr>
            <a:spLocks noGrp="1"/>
          </p:cNvSpPr>
          <p:nvPr>
            <p:ph type="title"/>
          </p:nvPr>
        </p:nvSpPr>
        <p:spPr/>
        <p:txBody>
          <a:bodyPr/>
          <a:lstStyle/>
          <a:p>
            <a:r>
              <a:rPr lang="en-GB" b="1" dirty="0"/>
              <a:t>Antenatal care </a:t>
            </a:r>
            <a:endParaRPr lang="en-GB" dirty="0"/>
          </a:p>
        </p:txBody>
      </p:sp>
      <p:sp>
        <p:nvSpPr>
          <p:cNvPr id="3" name="Content Placeholder 2">
            <a:extLst>
              <a:ext uri="{FF2B5EF4-FFF2-40B4-BE49-F238E27FC236}">
                <a16:creationId xmlns:a16="http://schemas.microsoft.com/office/drawing/2014/main" id="{F2B734FC-20C4-5445-BDF7-A1D3C72E7639}"/>
              </a:ext>
            </a:extLst>
          </p:cNvPr>
          <p:cNvSpPr>
            <a:spLocks noGrp="1"/>
          </p:cNvSpPr>
          <p:nvPr>
            <p:ph idx="1"/>
          </p:nvPr>
        </p:nvSpPr>
        <p:spPr>
          <a:xfrm>
            <a:off x="685800" y="2194560"/>
            <a:ext cx="7387683" cy="4024125"/>
          </a:xfrm>
        </p:spPr>
        <p:txBody>
          <a:bodyPr/>
          <a:lstStyle/>
          <a:p>
            <a:r>
              <a:rPr lang="en-GB" dirty="0"/>
              <a:t>What type of antenatal care would you recommend for this patient? </a:t>
            </a:r>
          </a:p>
          <a:p>
            <a:endParaRPr lang="en-GB" dirty="0"/>
          </a:p>
          <a:p>
            <a:endParaRPr lang="en-GB" dirty="0"/>
          </a:p>
          <a:p>
            <a:endParaRPr lang="en-GB" dirty="0"/>
          </a:p>
          <a:p>
            <a:endParaRPr lang="en-GB" dirty="0"/>
          </a:p>
          <a:p>
            <a:r>
              <a:rPr lang="en-GB" dirty="0"/>
              <a:t>Discuss types of antenatal care. </a:t>
            </a:r>
          </a:p>
          <a:p>
            <a:endParaRPr lang="en-GB" dirty="0"/>
          </a:p>
        </p:txBody>
      </p:sp>
      <p:pic>
        <p:nvPicPr>
          <p:cNvPr id="5" name="Picture 4">
            <a:extLst>
              <a:ext uri="{FF2B5EF4-FFF2-40B4-BE49-F238E27FC236}">
                <a16:creationId xmlns:a16="http://schemas.microsoft.com/office/drawing/2014/main" id="{425F55E9-8F18-9A4B-B1FF-A3AE20AB1D8B}"/>
              </a:ext>
            </a:extLst>
          </p:cNvPr>
          <p:cNvPicPr>
            <a:picLocks noChangeAspect="1"/>
          </p:cNvPicPr>
          <p:nvPr/>
        </p:nvPicPr>
        <p:blipFill>
          <a:blip r:embed="rId2"/>
          <a:stretch>
            <a:fillRect/>
          </a:stretch>
        </p:blipFill>
        <p:spPr>
          <a:xfrm>
            <a:off x="7214839" y="1957305"/>
            <a:ext cx="4977161" cy="4900696"/>
          </a:xfrm>
          <a:prstGeom prst="rect">
            <a:avLst/>
          </a:prstGeom>
        </p:spPr>
      </p:pic>
    </p:spTree>
    <p:extLst>
      <p:ext uri="{BB962C8B-B14F-4D97-AF65-F5344CB8AC3E}">
        <p14:creationId xmlns:p14="http://schemas.microsoft.com/office/powerpoint/2010/main" val="591129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EDFC-B81B-3F4C-BAA2-C8FD25288D09}"/>
              </a:ext>
            </a:extLst>
          </p:cNvPr>
          <p:cNvSpPr>
            <a:spLocks noGrp="1"/>
          </p:cNvSpPr>
          <p:nvPr>
            <p:ph type="title"/>
          </p:nvPr>
        </p:nvSpPr>
        <p:spPr>
          <a:xfrm>
            <a:off x="803714" y="1003731"/>
            <a:ext cx="11388286" cy="660400"/>
          </a:xfrm>
        </p:spPr>
        <p:txBody>
          <a:bodyPr/>
          <a:lstStyle/>
          <a:p>
            <a:r>
              <a:rPr lang="en-GB" b="1" dirty="0">
                <a:solidFill>
                  <a:schemeClr val="tx1"/>
                </a:solidFill>
              </a:rPr>
              <a:t>FREQUENCY OF PRENATAL VISITS </a:t>
            </a:r>
            <a:endParaRPr lang="en-GB" dirty="0">
              <a:solidFill>
                <a:schemeClr val="tx1"/>
              </a:solidFill>
            </a:endParaRPr>
          </a:p>
        </p:txBody>
      </p:sp>
      <p:sp>
        <p:nvSpPr>
          <p:cNvPr id="3" name="Content Placeholder 2">
            <a:extLst>
              <a:ext uri="{FF2B5EF4-FFF2-40B4-BE49-F238E27FC236}">
                <a16:creationId xmlns:a16="http://schemas.microsoft.com/office/drawing/2014/main" id="{9FD893D7-4B3A-2C40-A5B7-8C9571D1E172}"/>
              </a:ext>
            </a:extLst>
          </p:cNvPr>
          <p:cNvSpPr>
            <a:spLocks noGrp="1"/>
          </p:cNvSpPr>
          <p:nvPr>
            <p:ph idx="1"/>
          </p:nvPr>
        </p:nvSpPr>
        <p:spPr>
          <a:xfrm>
            <a:off x="677334" y="1791196"/>
            <a:ext cx="9476069" cy="5066804"/>
          </a:xfrm>
        </p:spPr>
        <p:txBody>
          <a:bodyPr/>
          <a:lstStyle/>
          <a:p>
            <a:r>
              <a:rPr lang="en-GB" sz="2000" b="1" dirty="0">
                <a:solidFill>
                  <a:schemeClr val="tx1"/>
                </a:solidFill>
              </a:rPr>
              <a:t>prenatal care saves lives </a:t>
            </a:r>
          </a:p>
          <a:p>
            <a:pPr lvl="1"/>
            <a:r>
              <a:rPr lang="en-GB" sz="1800" b="1" dirty="0">
                <a:solidFill>
                  <a:schemeClr val="tx1"/>
                </a:solidFill>
              </a:rPr>
              <a:t>association between the number of prenatal visits and/or early gestational age at the initiation of care and pregnancy outcomes, after controlling for confounding factors. </a:t>
            </a:r>
          </a:p>
          <a:p>
            <a:r>
              <a:rPr lang="en-GB" sz="2000" b="1" dirty="0">
                <a:solidFill>
                  <a:schemeClr val="tx1"/>
                </a:solidFill>
              </a:rPr>
              <a:t>For nulliparous women with uncomplicated pregnancies are:</a:t>
            </a:r>
          </a:p>
          <a:p>
            <a:pPr lvl="1"/>
            <a:r>
              <a:rPr lang="en-GB" sz="1800" b="1" dirty="0">
                <a:solidFill>
                  <a:schemeClr val="tx1"/>
                </a:solidFill>
              </a:rPr>
              <a:t>every 4 weeks until 28 weeks of gestation, </a:t>
            </a:r>
          </a:p>
          <a:p>
            <a:pPr lvl="1"/>
            <a:r>
              <a:rPr lang="en-GB" sz="1800" b="1" dirty="0">
                <a:solidFill>
                  <a:schemeClr val="tx1"/>
                </a:solidFill>
              </a:rPr>
              <a:t>every 2 weeks from 28 to 36 weeks</a:t>
            </a:r>
          </a:p>
          <a:p>
            <a:pPr lvl="1"/>
            <a:r>
              <a:rPr lang="en-GB" sz="1800" b="1" dirty="0">
                <a:solidFill>
                  <a:schemeClr val="tx1"/>
                </a:solidFill>
              </a:rPr>
              <a:t>Then weekly until delivery [3]. </a:t>
            </a:r>
          </a:p>
          <a:p>
            <a:r>
              <a:rPr lang="en-GB" sz="2000" b="1" dirty="0">
                <a:solidFill>
                  <a:schemeClr val="tx1"/>
                </a:solidFill>
              </a:rPr>
              <a:t>Parous women with uncomplicated medical obstetric histories may be seen less frequently. </a:t>
            </a:r>
          </a:p>
          <a:p>
            <a:r>
              <a:rPr lang="en-GB" sz="2000" b="1" dirty="0">
                <a:solidFill>
                  <a:schemeClr val="tx1"/>
                </a:solidFill>
              </a:rPr>
              <a:t>Women with problems are seen more frequently, </a:t>
            </a:r>
          </a:p>
          <a:p>
            <a:r>
              <a:rPr lang="en-GB" sz="2000" b="1" dirty="0">
                <a:solidFill>
                  <a:schemeClr val="tx1"/>
                </a:solidFill>
              </a:rPr>
              <a:t> Higher risk pregnancies </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09006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EDFC-B81B-3F4C-BAA2-C8FD25288D09}"/>
              </a:ext>
            </a:extLst>
          </p:cNvPr>
          <p:cNvSpPr>
            <a:spLocks noGrp="1"/>
          </p:cNvSpPr>
          <p:nvPr>
            <p:ph type="title"/>
          </p:nvPr>
        </p:nvSpPr>
        <p:spPr>
          <a:xfrm>
            <a:off x="3595332" y="992575"/>
            <a:ext cx="8596668" cy="660400"/>
          </a:xfrm>
        </p:spPr>
        <p:txBody>
          <a:bodyPr/>
          <a:lstStyle/>
          <a:p>
            <a:r>
              <a:rPr lang="en-GB" b="1" dirty="0">
                <a:solidFill>
                  <a:schemeClr val="tx1"/>
                </a:solidFill>
              </a:rPr>
              <a:t>FREQUENCY OF PRENATAL VISITS </a:t>
            </a:r>
            <a:endParaRPr lang="en-GB" dirty="0"/>
          </a:p>
        </p:txBody>
      </p:sp>
      <p:sp>
        <p:nvSpPr>
          <p:cNvPr id="3" name="Content Placeholder 2">
            <a:extLst>
              <a:ext uri="{FF2B5EF4-FFF2-40B4-BE49-F238E27FC236}">
                <a16:creationId xmlns:a16="http://schemas.microsoft.com/office/drawing/2014/main" id="{9FD893D7-4B3A-2C40-A5B7-8C9571D1E172}"/>
              </a:ext>
            </a:extLst>
          </p:cNvPr>
          <p:cNvSpPr>
            <a:spLocks noGrp="1"/>
          </p:cNvSpPr>
          <p:nvPr>
            <p:ph idx="1"/>
          </p:nvPr>
        </p:nvSpPr>
        <p:spPr>
          <a:xfrm>
            <a:off x="677334" y="1634958"/>
            <a:ext cx="9104340" cy="5066804"/>
          </a:xfrm>
        </p:spPr>
        <p:txBody>
          <a:bodyPr/>
          <a:lstStyle/>
          <a:p>
            <a:r>
              <a:rPr lang="en-GB" sz="2400" b="1" dirty="0">
                <a:solidFill>
                  <a:schemeClr val="tx1"/>
                </a:solidFill>
              </a:rPr>
              <a:t>16 prenatal visits but……</a:t>
            </a:r>
          </a:p>
          <a:p>
            <a:endParaRPr lang="en-GB" sz="2400" b="1" dirty="0">
              <a:solidFill>
                <a:schemeClr val="tx1"/>
              </a:solidFill>
            </a:endParaRPr>
          </a:p>
          <a:p>
            <a:r>
              <a:rPr lang="en-GB" sz="2400" b="1" dirty="0">
                <a:solidFill>
                  <a:schemeClr val="tx1"/>
                </a:solidFill>
              </a:rPr>
              <a:t>The National Institute of Health:10 appointments for nulliparous women and 7 appointments for parous women</a:t>
            </a:r>
          </a:p>
          <a:p>
            <a:endParaRPr lang="en-GB" sz="2400" b="1" dirty="0">
              <a:solidFill>
                <a:schemeClr val="tx1"/>
              </a:solidFill>
            </a:endParaRPr>
          </a:p>
          <a:p>
            <a:r>
              <a:rPr lang="en-GB" sz="2400" b="1" dirty="0">
                <a:solidFill>
                  <a:schemeClr val="tx1"/>
                </a:solidFill>
              </a:rPr>
              <a:t>World Health Organization (WHO) antenatal care guidelines suggest a minimum of 8 antenatal visits for all women, regardless of parity </a:t>
            </a:r>
          </a:p>
          <a:p>
            <a:endParaRPr lang="en-GB" dirty="0"/>
          </a:p>
        </p:txBody>
      </p:sp>
    </p:spTree>
    <p:extLst>
      <p:ext uri="{BB962C8B-B14F-4D97-AF65-F5344CB8AC3E}">
        <p14:creationId xmlns:p14="http://schemas.microsoft.com/office/powerpoint/2010/main" val="160050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9FAB-1F7B-8845-A0F6-57BD5F4D25CE}"/>
              </a:ext>
            </a:extLst>
          </p:cNvPr>
          <p:cNvSpPr>
            <a:spLocks noGrp="1"/>
          </p:cNvSpPr>
          <p:nvPr>
            <p:ph type="title"/>
          </p:nvPr>
        </p:nvSpPr>
        <p:spPr/>
        <p:txBody>
          <a:bodyPr/>
          <a:lstStyle/>
          <a:p>
            <a:r>
              <a:rPr lang="en-GB" b="1" dirty="0"/>
              <a:t>Antenatal care </a:t>
            </a:r>
            <a:endParaRPr lang="en-GB" dirty="0"/>
          </a:p>
        </p:txBody>
      </p:sp>
      <p:sp>
        <p:nvSpPr>
          <p:cNvPr id="3" name="Content Placeholder 2">
            <a:extLst>
              <a:ext uri="{FF2B5EF4-FFF2-40B4-BE49-F238E27FC236}">
                <a16:creationId xmlns:a16="http://schemas.microsoft.com/office/drawing/2014/main" id="{F2B734FC-20C4-5445-BDF7-A1D3C72E7639}"/>
              </a:ext>
            </a:extLst>
          </p:cNvPr>
          <p:cNvSpPr>
            <a:spLocks noGrp="1"/>
          </p:cNvSpPr>
          <p:nvPr>
            <p:ph idx="1"/>
          </p:nvPr>
        </p:nvSpPr>
        <p:spPr>
          <a:xfrm>
            <a:off x="685800" y="1957306"/>
            <a:ext cx="7387683" cy="4261380"/>
          </a:xfrm>
        </p:spPr>
        <p:txBody>
          <a:bodyPr>
            <a:normAutofit/>
          </a:bodyPr>
          <a:lstStyle/>
          <a:p>
            <a:r>
              <a:rPr lang="en-GB" b="1" dirty="0"/>
              <a:t>Who</a:t>
            </a:r>
          </a:p>
          <a:p>
            <a:endParaRPr lang="en-GB" b="1" dirty="0"/>
          </a:p>
          <a:p>
            <a:endParaRPr lang="en-GB" b="1" dirty="0"/>
          </a:p>
          <a:p>
            <a:r>
              <a:rPr lang="en-GB" b="1" dirty="0"/>
              <a:t>How often </a:t>
            </a:r>
          </a:p>
          <a:p>
            <a:endParaRPr lang="en-GB" b="1" dirty="0"/>
          </a:p>
          <a:p>
            <a:endParaRPr lang="en-GB" b="1" dirty="0"/>
          </a:p>
          <a:p>
            <a:r>
              <a:rPr lang="en-GB" b="1" dirty="0"/>
              <a:t>What should we evaluate in each visit</a:t>
            </a:r>
          </a:p>
          <a:p>
            <a:endParaRPr lang="en-GB" b="1" dirty="0"/>
          </a:p>
          <a:p>
            <a:endParaRPr lang="en-GB" b="1" dirty="0"/>
          </a:p>
          <a:p>
            <a:r>
              <a:rPr lang="en-GB" b="1" dirty="0"/>
              <a:t>Where ( hospital or home)</a:t>
            </a:r>
          </a:p>
        </p:txBody>
      </p:sp>
      <p:pic>
        <p:nvPicPr>
          <p:cNvPr id="5" name="Picture 4">
            <a:extLst>
              <a:ext uri="{FF2B5EF4-FFF2-40B4-BE49-F238E27FC236}">
                <a16:creationId xmlns:a16="http://schemas.microsoft.com/office/drawing/2014/main" id="{425F55E9-8F18-9A4B-B1FF-A3AE20AB1D8B}"/>
              </a:ext>
            </a:extLst>
          </p:cNvPr>
          <p:cNvPicPr>
            <a:picLocks noChangeAspect="1"/>
          </p:cNvPicPr>
          <p:nvPr/>
        </p:nvPicPr>
        <p:blipFill>
          <a:blip r:embed="rId2"/>
          <a:stretch>
            <a:fillRect/>
          </a:stretch>
        </p:blipFill>
        <p:spPr>
          <a:xfrm>
            <a:off x="7214839" y="1957305"/>
            <a:ext cx="4977161" cy="4900696"/>
          </a:xfrm>
          <a:prstGeom prst="rect">
            <a:avLst/>
          </a:prstGeom>
        </p:spPr>
      </p:pic>
    </p:spTree>
    <p:extLst>
      <p:ext uri="{BB962C8B-B14F-4D97-AF65-F5344CB8AC3E}">
        <p14:creationId xmlns:p14="http://schemas.microsoft.com/office/powerpoint/2010/main" val="146790221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{6ED1B468-ED43-D440-BD19-D36068824A13}tf10001079</Template>
  <TotalTime>326</TotalTime>
  <Words>1174</Words>
  <Application>Microsoft Macintosh PowerPoint</Application>
  <PresentationFormat>Widescreen</PresentationFormat>
  <Paragraphs>186</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Century Gothic</vt:lpstr>
      <vt:lpstr>Vapor Trail</vt:lpstr>
      <vt:lpstr>Core Problem 1 – Obstetric Tragedies </vt:lpstr>
      <vt:lpstr>Core Topics </vt:lpstr>
      <vt:lpstr>PowerPoint Presentation</vt:lpstr>
      <vt:lpstr>Assessment of gestational age </vt:lpstr>
      <vt:lpstr>Calculation of estimated date of delivery</vt:lpstr>
      <vt:lpstr>Antenatal care </vt:lpstr>
      <vt:lpstr>FREQUENCY OF PRENATAL VISITS </vt:lpstr>
      <vt:lpstr>FREQUENCY OF PRENATAL VISITS </vt:lpstr>
      <vt:lpstr>Antenatal care </vt:lpstr>
      <vt:lpstr>Premature labour </vt:lpstr>
      <vt:lpstr>PowerPoint Presentation</vt:lpstr>
      <vt:lpstr>Viability</vt:lpstr>
      <vt:lpstr>Premature labour </vt:lpstr>
      <vt:lpstr>What are the risk factors for premature delivery? </vt:lpstr>
      <vt:lpstr>What are the risk factors for premature delivery? </vt:lpstr>
      <vt:lpstr>What are the risk factors for premature delivery? </vt:lpstr>
      <vt:lpstr>Diagnosis of preterm labor</vt:lpstr>
      <vt:lpstr>Management of premature labour </vt:lpstr>
      <vt:lpstr>Management of premature labour </vt:lpstr>
      <vt:lpstr>Management of premature labour </vt:lpstr>
      <vt:lpstr>Management of premature labour </vt:lpstr>
      <vt:lpstr>PowerPoint Presentation</vt:lpstr>
      <vt:lpstr>PowerPoint Presentation</vt:lpstr>
      <vt:lpstr>Tests of fetal wellbeing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Problem 1 – Obstetric Tragedies </dc:title>
  <dc:creator>Microsoft Office User</dc:creator>
  <cp:lastModifiedBy>Microsoft Office User</cp:lastModifiedBy>
  <cp:revision>15</cp:revision>
  <dcterms:created xsi:type="dcterms:W3CDTF">2021-02-14T14:32:28Z</dcterms:created>
  <dcterms:modified xsi:type="dcterms:W3CDTF">2021-02-15T13:50:20Z</dcterms:modified>
</cp:coreProperties>
</file>